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14_C06F9141.xml" ContentType="application/vnd.ms-powerpoint.comments+xml"/>
  <Override PartName="/ppt/comments/modernComment_10D_2431D7F5.xml" ContentType="application/vnd.ms-powerpoint.comment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4"/>
  </p:notesMasterIdLst>
  <p:sldIdLst>
    <p:sldId id="256" r:id="rId5"/>
    <p:sldId id="258" r:id="rId6"/>
    <p:sldId id="259" r:id="rId7"/>
    <p:sldId id="260" r:id="rId8"/>
    <p:sldId id="261" r:id="rId9"/>
    <p:sldId id="262" r:id="rId10"/>
    <p:sldId id="289" r:id="rId11"/>
    <p:sldId id="273" r:id="rId12"/>
    <p:sldId id="274" r:id="rId13"/>
    <p:sldId id="264" r:id="rId14"/>
    <p:sldId id="291" r:id="rId15"/>
    <p:sldId id="276" r:id="rId16"/>
    <p:sldId id="268" r:id="rId17"/>
    <p:sldId id="269" r:id="rId18"/>
    <p:sldId id="270" r:id="rId19"/>
    <p:sldId id="285" r:id="rId20"/>
    <p:sldId id="292" r:id="rId21"/>
    <p:sldId id="287" r:id="rId22"/>
    <p:sldId id="288" r:id="rId23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>
          <p15:clr>
            <a:srgbClr val="A4A3A4"/>
          </p15:clr>
        </p15:guide>
        <p15:guide id="2" orient="horz" pos="900">
          <p15:clr>
            <a:srgbClr val="A4A3A4"/>
          </p15:clr>
        </p15:guide>
        <p15:guide id="3" orient="horz" pos="342">
          <p15:clr>
            <a:srgbClr val="A4A3A4"/>
          </p15:clr>
        </p15:guide>
        <p15:guide id="4" orient="horz" pos="4194">
          <p15:clr>
            <a:srgbClr val="A4A3A4"/>
          </p15:clr>
        </p15:guide>
        <p15:guide id="5" pos="3840">
          <p15:clr>
            <a:srgbClr val="A4A3A4"/>
          </p15:clr>
        </p15:guide>
        <p15:guide id="6" pos="584">
          <p15:clr>
            <a:srgbClr val="A4A3A4"/>
          </p15:clr>
        </p15:guide>
        <p15:guide id="7" pos="7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DB1CB-FC9C-41D3-8CDF-8F79DD9D419B}" v="2" dt="2022-05-04T10:33:43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0" autoAdjust="0"/>
    <p:restoredTop sz="55545" autoAdjust="0"/>
  </p:normalViewPr>
  <p:slideViewPr>
    <p:cSldViewPr snapToGrid="0">
      <p:cViewPr varScale="1">
        <p:scale>
          <a:sx n="48" d="100"/>
          <a:sy n="48" d="100"/>
        </p:scale>
        <p:origin x="2424" y="184"/>
      </p:cViewPr>
      <p:guideLst>
        <p:guide orient="horz" pos="2166"/>
        <p:guide orient="horz" pos="900"/>
        <p:guide orient="horz" pos="342"/>
        <p:guide orient="horz" pos="4194"/>
        <p:guide pos="3840"/>
        <p:guide pos="584"/>
        <p:guide pos="70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60" d="100"/>
          <a:sy n="160" d="100"/>
        </p:scale>
        <p:origin x="2268" y="-9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omments/modernComment_10D_2431D7F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0A9D123-4098-4B36-93DB-3575C4CDEFC7}" authorId="{60C3FFD7-2068-3EAE-5442-307AF8F16D95}" created="2022-04-23T09:37:37.09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07246325" sldId="269"/>
      <ac:spMk id="2" creationId="{1C090372-E232-4C7D-8356-94607E6B9E4F}"/>
      <ac:txMk cp="152">
        <ac:context len="498" hash="139930590"/>
      </ac:txMk>
    </ac:txMkLst>
    <p188:pos x="3112861" y="1958400"/>
    <p188:txBody>
      <a:bodyPr/>
      <a:lstStyle/>
      <a:p>
        <a:r>
          <a:rPr lang="nb-NO"/>
          <a:t>Ikke helt god forumlering</a:t>
        </a:r>
      </a:p>
    </p188:txBody>
  </p188:cm>
</p188:cmLst>
</file>

<file path=ppt/comments/modernComment_114_C06F91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4F16A5-9852-42C8-BD8E-4BE772B8BE1C}" authorId="{60C3FFD7-2068-3EAE-5442-307AF8F16D95}" created="2022-04-23T10:31:17.4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28537153" sldId="276"/>
      <ac:spMk id="6" creationId="{5208E831-66A5-45E1-9ECF-8F5CC6E0EDCD}"/>
    </ac:deMkLst>
    <p188:txBody>
      <a:bodyPr/>
      <a:lstStyle/>
      <a:p>
        <a:r>
          <a:rPr lang="nb-NO"/>
          <a:t>Flytte denne plansjen opp?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C5A3B-0B82-4290-8D4C-62B582EC0A05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D8E2-DC7A-4881-B6D2-19CC1BCD1F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16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D8E2-DC7A-4881-B6D2-19CC1BCD1FA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16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823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0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86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94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trike="sngStrik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5028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02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68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103B23-CFF5-41DE-A2BC-30E6FAB5820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860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1974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7091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4576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839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804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0990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270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206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:a16="http://schemas.microsoft.com/office/drawing/2014/main" id="{5A93E4CC-92C3-4E10-9DCF-E7FB529E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619F54E-0101-4D9F-8236-75EB792260B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FC3C86A0-54EE-4BE7-BEE1-AA715FAB9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EF491C2-B9AB-453D-A9EE-0E4965173F57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CB9B41E5-435D-48C7-82B7-FCF1E3AE9E90}"/>
              </a:ext>
            </a:extLst>
          </p:cNvPr>
          <p:cNvSpPr>
            <a:spLocks noGrp="1" noChangeAspect="1"/>
          </p:cNvSpPr>
          <p:nvPr>
            <p:ph type="subTitle" idx="12" hasCustomPrompt="1"/>
          </p:nvPr>
        </p:nvSpPr>
        <p:spPr>
          <a:xfrm>
            <a:off x="522288" y="5362620"/>
            <a:ext cx="11147425" cy="396000"/>
          </a:xfrm>
          <a:prstGeom prst="rect">
            <a:avLst/>
          </a:prstGeom>
          <a:noFill/>
        </p:spPr>
        <p:txBody>
          <a:bodyPr lIns="72000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på foredragsholder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F850457B-7607-4C82-BF1A-EFAB3FF0FF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2288" y="5872082"/>
            <a:ext cx="11147093" cy="396000"/>
          </a:xfrm>
          <a:prstGeom prst="rect">
            <a:avLst/>
          </a:prstGeom>
          <a:noFill/>
        </p:spPr>
        <p:txBody>
          <a:bodyPr lIns="72000" rIns="7200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851425F-99B1-4321-95C3-E16939057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4366508"/>
            <a:ext cx="11147425" cy="882650"/>
          </a:xfrm>
          <a:prstGeom prst="rect">
            <a:avLst/>
          </a:prstGeom>
        </p:spPr>
        <p:txBody>
          <a:bodyPr lIns="72000" rIns="72000" anchor="ctr" anchorCtr="0">
            <a:normAutofit/>
          </a:bodyPr>
          <a:lstStyle>
            <a:lvl1pPr marL="0" indent="0" algn="ctr">
              <a:buNone/>
              <a:defRPr sz="30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361950" indent="0">
              <a:buNone/>
              <a:defRPr/>
            </a:lvl2pPr>
            <a:lvl3pPr marL="630238" indent="0">
              <a:buNone/>
              <a:defRPr/>
            </a:lvl3pPr>
            <a:lvl4pPr marL="896937" indent="0">
              <a:buNone/>
              <a:defRPr/>
            </a:lvl4pPr>
            <a:lvl5pPr marL="1165225" indent="0">
              <a:buNone/>
              <a:defRPr/>
            </a:lvl5pPr>
          </a:lstStyle>
          <a:p>
            <a:pPr lvl="0"/>
            <a:r>
              <a:rPr lang="nb-NO" dirty="0"/>
              <a:t>Tittel på presentasjonen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le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9425" y="1699200"/>
            <a:ext cx="10785475" cy="4576156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defRPr sz="2800"/>
            </a:lvl1pPr>
            <a:lvl2pPr marL="544513" indent="-185738">
              <a:defRPr sz="2800"/>
            </a:lvl2pPr>
            <a:lvl3pPr marL="801688" indent="-173038" defTabSz="804863">
              <a:defRPr sz="2000"/>
            </a:lvl3pPr>
            <a:lvl4pPr marL="987425" indent="-182563">
              <a:defRPr sz="1800"/>
            </a:lvl4pPr>
            <a:lvl5pPr marL="1165225" indent="-1778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Plassholder for bunntekst 2">
            <a:extLst>
              <a:ext uri="{FF2B5EF4-FFF2-40B4-BE49-F238E27FC236}">
                <a16:creationId xmlns:a16="http://schemas.microsoft.com/office/drawing/2014/main" id="{F5A8E910-911F-4B2F-BC72-FFA426D1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425" y="6304594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4" name="Plassholder for dato 1">
            <a:extLst>
              <a:ext uri="{FF2B5EF4-FFF2-40B4-BE49-F238E27FC236}">
                <a16:creationId xmlns:a16="http://schemas.microsoft.com/office/drawing/2014/main" id="{62A29BEB-ABC5-41E4-9BC7-3C1E4570F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5" name="Plassholder for lysbildenummer 3">
            <a:extLst>
              <a:ext uri="{FF2B5EF4-FFF2-40B4-BE49-F238E27FC236}">
                <a16:creationId xmlns:a16="http://schemas.microsoft.com/office/drawing/2014/main" id="{ECA4CF7D-5405-44B7-BD3D-2BBED881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A90EC915-C962-4B57-815C-196E380F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2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innhold 3"/>
          <p:cNvSpPr>
            <a:spLocks noGrp="1"/>
          </p:cNvSpPr>
          <p:nvPr>
            <p:ph sz="half" idx="2"/>
          </p:nvPr>
        </p:nvSpPr>
        <p:spPr>
          <a:xfrm>
            <a:off x="6122781" y="1700213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7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79425" y="6299831"/>
            <a:ext cx="8290684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8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7BD5A883-1CC4-4533-B66A-EB31B50DB321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9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412977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61831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2340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13"/>
          </p:nvPr>
        </p:nvSpPr>
        <p:spPr>
          <a:xfrm>
            <a:off x="7985256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1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479425" y="6299831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22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158FA40-23E7-4707-AFE6-D83475C560DC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23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93040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accent3"/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10245515" y="4418296"/>
            <a:ext cx="3089275" cy="45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Foto/illustrasjon: © Navn</a:t>
            </a:r>
          </a:p>
        </p:txBody>
      </p:sp>
      <p:sp>
        <p:nvSpPr>
          <p:cNvPr id="10" name="Plassholder for bunntekst 2">
            <a:extLst>
              <a:ext uri="{FF2B5EF4-FFF2-40B4-BE49-F238E27FC236}">
                <a16:creationId xmlns:a16="http://schemas.microsoft.com/office/drawing/2014/main" id="{FEA3F119-E1DA-43F7-9E75-D59E7CFC370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78800" y="6300000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</p:spTree>
    <p:extLst>
      <p:ext uri="{BB962C8B-B14F-4D97-AF65-F5344CB8AC3E}">
        <p14:creationId xmlns:p14="http://schemas.microsoft.com/office/powerpoint/2010/main" val="307189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ut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0B7A916-900E-4F49-9ABA-416A8D5666D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35DD3430-1FCF-43F6-BEB8-DCBF56B34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46613D2-25B6-4647-9525-F377637382A8}"/>
              </a:ext>
            </a:extLst>
          </p:cNvPr>
          <p:cNvSpPr txBox="1"/>
          <p:nvPr/>
        </p:nvSpPr>
        <p:spPr>
          <a:xfrm>
            <a:off x="0" y="460100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Takk for oppmerksomheten!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FAC50BE-95C3-4987-BA0A-962D306D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341506B-889B-4F94-B754-D370FE9A0C0B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8FC39-A38B-4DA8-9FE0-5C9ABDCD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675D39-C6FE-4506-839B-8F7E4FE69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FFFCC1-9032-4B91-AA81-1B39A053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DF17-5EEB-42C1-B5E6-7D05A1889EDC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76638B-573C-42F4-B667-7CDE8B89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666198-8F82-468B-82BF-C049147E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4491-53F6-4BFF-AC5C-B11ADE638E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62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78800" y="226800"/>
            <a:ext cx="10972800" cy="132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8800" y="156244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bunntekst 2">
            <a:extLst>
              <a:ext uri="{FF2B5EF4-FFF2-40B4-BE49-F238E27FC236}">
                <a16:creationId xmlns:a16="http://schemas.microsoft.com/office/drawing/2014/main" id="{58D5FCB5-E794-4946-861B-0543336A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8800" y="6299831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8" name="Plassholder for dato 1">
            <a:extLst>
              <a:ext uri="{FF2B5EF4-FFF2-40B4-BE49-F238E27FC236}">
                <a16:creationId xmlns:a16="http://schemas.microsoft.com/office/drawing/2014/main" id="{CCF743B3-8C21-4B7D-A599-D63022A10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E68219D-A13D-4B1C-B8BC-772CE66C4F2B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9" name="Plassholder for lysbildenummer 3">
            <a:extLst>
              <a:ext uri="{FF2B5EF4-FFF2-40B4-BE49-F238E27FC236}">
                <a16:creationId xmlns:a16="http://schemas.microsoft.com/office/drawing/2014/main" id="{FA271345-6FF3-4F25-B24E-DF396F30C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318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896938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5225" indent="-26828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5100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C06F914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D_2431D7F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nb-NO" dirty="0"/>
              <a:t>Egil Matsen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26.04.2022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Komisyonu’nun</a:t>
            </a:r>
            <a:r>
              <a:rPr lang="nb-NO" dirty="0"/>
              <a:t> </a:t>
            </a:r>
            <a:r>
              <a:rPr lang="nb-NO" dirty="0" err="1"/>
              <a:t>ikinci</a:t>
            </a:r>
            <a:r>
              <a:rPr lang="nb-NO" dirty="0"/>
              <a:t> </a:t>
            </a:r>
            <a:r>
              <a:rPr lang="nb-NO" dirty="0" err="1"/>
              <a:t>raporu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8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E81D147-99C7-455C-8121-E552EB7B2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/>
              <a:t>Komisyonun yetkileri</a:t>
            </a:r>
            <a:endParaRPr lang="nb-NO" dirty="0"/>
          </a:p>
          <a:p>
            <a:r>
              <a:rPr lang="tr-TR" dirty="0"/>
              <a:t>yetkililerin Covid-19 </a:t>
            </a:r>
            <a:r>
              <a:rPr lang="tr-TR" dirty="0" err="1"/>
              <a:t>pandemisi</a:t>
            </a:r>
            <a:r>
              <a:rPr lang="tr-TR" dirty="0"/>
              <a:t> yönetimini derinlemesine ve kapsamlı bir şekilde gözden geçirmek ve değerlendirmek</a:t>
            </a:r>
            <a:endParaRPr lang="nb-NO" dirty="0"/>
          </a:p>
          <a:p>
            <a:r>
              <a:rPr lang="nb-NO" dirty="0"/>
              <a:t>i</a:t>
            </a:r>
            <a:r>
              <a:rPr lang="tr-TR" dirty="0"/>
              <a:t>leride daha iyi bir seferberlik ve kriz yönetimi sağlanabilmesi için Komisyon’un gerekli gördüğü önlemler konusunda teklifler sunmak</a:t>
            </a:r>
            <a:endParaRPr lang="nb-NO" dirty="0"/>
          </a:p>
          <a:p>
            <a:pPr marL="0" indent="0">
              <a:buNone/>
            </a:pPr>
            <a:r>
              <a:rPr lang="tr-TR" dirty="0"/>
              <a:t>Başbakan </a:t>
            </a:r>
            <a:r>
              <a:rPr lang="tr-TR" dirty="0" err="1"/>
              <a:t>Erna</a:t>
            </a:r>
            <a:r>
              <a:rPr lang="tr-TR" dirty="0"/>
              <a:t> </a:t>
            </a:r>
            <a:r>
              <a:rPr lang="tr-TR" dirty="0" err="1"/>
              <a:t>Solberg'in</a:t>
            </a:r>
            <a:r>
              <a:rPr lang="tr-TR" dirty="0"/>
              <a:t> 12 Mayıs 2021 tarihli mektubu</a:t>
            </a:r>
            <a:r>
              <a:rPr lang="nb-NO" dirty="0"/>
              <a:t>: </a:t>
            </a:r>
          </a:p>
          <a:p>
            <a:r>
              <a:rPr lang="tr-TR" dirty="0" err="1"/>
              <a:t>Hükûmet’in</a:t>
            </a:r>
            <a:r>
              <a:rPr lang="tr-TR" dirty="0"/>
              <a:t> Norveç nüfusuna aşı sağlanmasına ilişkin çalışmalarını ve aşıların kullanıma sunulması konusundaki stratejisini incelemek</a:t>
            </a:r>
            <a:endParaRPr lang="nb-NO" dirty="0"/>
          </a:p>
          <a:p>
            <a:r>
              <a:rPr lang="nb-NO" dirty="0"/>
              <a:t>s</a:t>
            </a:r>
            <a:r>
              <a:rPr lang="tr-TR" dirty="0"/>
              <a:t>ağlık kurumlarının yatak kapasitesinin ve yoğun bakım hazırlığı ihtiyacının kapsamlı bir değerlendirmesini yapmak</a:t>
            </a:r>
            <a:endParaRPr lang="nb-NO" dirty="0"/>
          </a:p>
          <a:p>
            <a:r>
              <a:rPr lang="tr-TR" dirty="0"/>
              <a:t>belediyenin başhekimleri ve enfeksiyon kontrol hekimleri açısından durumun kapsamlı bir değerlendirmesini yapmak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2C4DC0D-D9E9-4D10-8431-606D39252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92EC7A-8F3F-48B4-8DDB-56E9AF0BBC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7EF7BA-8EB1-4BFC-8CE7-F27B3C5E3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7B3A290-197D-4D07-B202-311B438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Komisyon’un ikinci raporuna ilişkin çalışmaları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2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AF144F2-60EB-454B-AD7A-743E0444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önemli ve karmaşık konular. Sınırlamalar </a:t>
            </a:r>
            <a:r>
              <a:rPr lang="nb-NO" dirty="0" err="1"/>
              <a:t>gerekl</a:t>
            </a:r>
            <a:r>
              <a:rPr lang="tr-TR" dirty="0"/>
              <a:t>i olmuştur</a:t>
            </a:r>
            <a:br>
              <a:rPr lang="nb-NO" dirty="0"/>
            </a:br>
            <a:endParaRPr lang="nb-NO" dirty="0"/>
          </a:p>
          <a:p>
            <a:r>
              <a:rPr lang="tr-TR" dirty="0"/>
              <a:t>Komisyon’un yetkilerinde sınırlamalar</a:t>
            </a:r>
            <a:br>
              <a:rPr lang="nb-NO" dirty="0"/>
            </a:br>
            <a:endParaRPr lang="nb-NO" dirty="0"/>
          </a:p>
          <a:p>
            <a:r>
              <a:rPr lang="tr-TR" dirty="0"/>
              <a:t>zaman sınırlaması</a:t>
            </a:r>
            <a:endParaRPr lang="nb-NO" dirty="0"/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03789E1-4D65-49AB-BB41-C5128EC2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C30396-5C33-40DF-BE30-629DE39B5C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13CB1E-E293-45F1-8C42-145195A22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24E580AB-97B8-4EAD-95E1-4736748B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Sınırlamalar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441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EE2B72C1-165F-4983-8410-4C4A81D17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err="1"/>
              <a:t>pandemi</a:t>
            </a:r>
            <a:r>
              <a:rPr lang="tr-TR" dirty="0"/>
              <a:t> döneminde belediye doktorları ve belediyenin enfeksiyon kontrolü ile sorumlu doktorlarının durumu</a:t>
            </a:r>
            <a:endParaRPr lang="nb-NO" dirty="0"/>
          </a:p>
          <a:p>
            <a:pPr lvl="0"/>
            <a:r>
              <a:rPr lang="tr-TR" dirty="0"/>
              <a:t>sağlık kurumlarındaki yatak kapasitesi ve yoğun bakıma hazırlık durumları</a:t>
            </a:r>
            <a:endParaRPr lang="nb-NO" dirty="0"/>
          </a:p>
          <a:p>
            <a:pPr lvl="0"/>
            <a:r>
              <a:rPr lang="tr-TR" dirty="0"/>
              <a:t>ithal enfeksiyon, giriş kısıtlamaları ve giriş karantinası</a:t>
            </a:r>
            <a:endParaRPr lang="nb-NO" dirty="0"/>
          </a:p>
          <a:p>
            <a:pPr lvl="0"/>
            <a:r>
              <a:rPr lang="tr-TR" dirty="0"/>
              <a:t>yetkililerin Norveç nüfusuna aşı sağlama çalışmaları</a:t>
            </a:r>
            <a:endParaRPr lang="nb-NO" dirty="0"/>
          </a:p>
          <a:p>
            <a:pPr lvl="0"/>
            <a:r>
              <a:rPr lang="tr-TR" dirty="0"/>
              <a:t>aşı stratejisi ve aşının uygulanması</a:t>
            </a:r>
            <a:endParaRPr lang="nb-NO" dirty="0"/>
          </a:p>
          <a:p>
            <a:pPr lvl="0"/>
            <a:r>
              <a:rPr lang="tr-TR" dirty="0" err="1"/>
              <a:t>pandemi</a:t>
            </a:r>
            <a:r>
              <a:rPr lang="tr-TR" dirty="0"/>
              <a:t> eşitsiz bir şekilde vurdu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7384313-70A8-4760-ADDB-4AA40EAD9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C1E8B5-565F-4F0D-9D24-EC5DE4E939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49FAED7-B70D-4593-AE23-4CA50324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1A2A294-C37F-4798-A0BB-ABB79EFC3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Altı alt proje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C4C173C-8BC2-49D5-B509-C112DB505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/>
              <a:t>büyük ve kapsamlı bir materyal teslim alındı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tr-TR" dirty="0"/>
              <a:t>yüzlerce resmî olmayan konuşmalar, toplantılar ve teftişler şeklinde görüşmeler yapıldı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tr-TR" dirty="0"/>
              <a:t>78 resmî açıklama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tr-TR" dirty="0"/>
              <a:t>9 uzman raporu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567CC-14B2-4E81-A6A9-6F4483E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545C1A-3C69-4FA1-9C42-2082F33E2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E10B60-75FD-4E7F-85BB-26824FC97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8BAFADF-88DB-4FF1-A578-F9AAA025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Bilgi temini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978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C21A613-6275-4424-ACE0-1A4C4BA09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err="1"/>
              <a:t>Pandemi</a:t>
            </a:r>
            <a:r>
              <a:rPr lang="tr-TR" dirty="0"/>
              <a:t> sürecinde neler yaşandı?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 err="1"/>
              <a:t>Bunlar</a:t>
            </a:r>
            <a:r>
              <a:rPr lang="nb-NO" dirty="0"/>
              <a:t> </a:t>
            </a:r>
            <a:r>
              <a:rPr lang="nb-NO" dirty="0" err="1"/>
              <a:t>neden</a:t>
            </a:r>
            <a:r>
              <a:rPr lang="nb-NO" dirty="0"/>
              <a:t> </a:t>
            </a:r>
            <a:r>
              <a:rPr lang="nb-NO" dirty="0" err="1"/>
              <a:t>oldu</a:t>
            </a:r>
            <a:r>
              <a:rPr lang="nb-NO" dirty="0"/>
              <a:t>? 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/>
              <a:t>Ne </a:t>
            </a:r>
            <a:r>
              <a:rPr lang="nb-NO" dirty="0" err="1"/>
              <a:t>sonu</a:t>
            </a:r>
            <a:r>
              <a:rPr lang="tr-TR" dirty="0"/>
              <a:t>ç</a:t>
            </a:r>
            <a:r>
              <a:rPr lang="nb-NO" dirty="0"/>
              <a:t>lar do</a:t>
            </a:r>
            <a:r>
              <a:rPr lang="tr-TR" dirty="0"/>
              <a:t>ğ</a:t>
            </a:r>
            <a:r>
              <a:rPr lang="nb-NO" dirty="0"/>
              <a:t>urdu?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tr-TR" dirty="0"/>
              <a:t>Ders alınması gereken noktalar ve öneriler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9D59E24-F67A-4AF9-B25D-1DA7445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9ED52-3586-4735-A0E0-A2CE82DFB5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DB9FC4-A89A-4EB7-AA9C-FEDF3AD26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30EF18C-C862-4CE7-9C20-F4093AE7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Sorduğumuz sorular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9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1. Ülkenin nüfusu ve Norveç makamları, </a:t>
            </a:r>
            <a:r>
              <a:rPr lang="tr-TR" dirty="0" err="1"/>
              <a:t>pandemiyi</a:t>
            </a:r>
            <a:r>
              <a:rPr lang="tr-TR" dirty="0"/>
              <a:t> genel olarak iyi yönetti.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tr-TR" dirty="0"/>
              <a:t>Avrupa ülkeleriyle kıyaslandığında, şunlar görüldü:</a:t>
            </a:r>
            <a:endParaRPr lang="nb-NO" dirty="0"/>
          </a:p>
          <a:p>
            <a:pPr lvl="1"/>
            <a:r>
              <a:rPr lang="tr-TR" dirty="0"/>
              <a:t>en düşük ölüm sayısı ve hastalık oranı </a:t>
            </a:r>
            <a:endParaRPr lang="nb-NO" dirty="0"/>
          </a:p>
          <a:p>
            <a:pPr lvl="1"/>
            <a:r>
              <a:rPr lang="tr-TR" dirty="0"/>
              <a:t>en düşük önlem yükü</a:t>
            </a:r>
            <a:endParaRPr lang="nb-NO" dirty="0"/>
          </a:p>
          <a:p>
            <a:pPr lvl="1"/>
            <a:r>
              <a:rPr lang="tr-TR" dirty="0"/>
              <a:t>ekonomik faaliyetlerde en az azalma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Bazı ana bulgular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447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2. Pek çok birey, beklenenin çok ötesinde çaba sarf etti.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Sağlık hizmetleri, devlet idareleri, belediyeler ve çeşitli sektörler etkileyici bir uyum sağlama, esneklik ve çalışma kapasitesi gösterdi.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Bazı ana bulgular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140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FF7B5CA-DADF-447A-B544-57505B75E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3. Covid-19 salgını ülkeyi kapsamlı ve şiddetli bir şekilde vurduğunda, yetkililer yeterince hazırlıklı değildi.</a:t>
            </a:r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bu, ilk raporumuzun ana bulgularından biriydi</a:t>
            </a:r>
            <a:endParaRPr lang="nb-NO" dirty="0"/>
          </a:p>
          <a:p>
            <a:r>
              <a:rPr lang="tr-TR" dirty="0"/>
              <a:t>hastanelerin yoğun bakım hazırlığı ve belediye doktorlarının durumu konusunda yaptığımız araştırma bu izlenimimizi güçlendirildi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8A70E0D-3D47-404E-9E8D-582A8E82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1939F0-103B-484F-B8E6-92379FB563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3C9C3CD-3F78-41D1-B6DE-D9F48AD57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7A7F9A2-6BF0-4516-BFE6-F349B008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Bazı ana bulgular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196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7AF0E39-05D7-4B46-8CC2-82B369773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15" y="1728438"/>
            <a:ext cx="10971356" cy="45761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/>
              <a:t>Ana bulgular:</a:t>
            </a:r>
            <a:endParaRPr lang="nb-NO" dirty="0"/>
          </a:p>
          <a:p>
            <a:pPr lvl="0"/>
            <a:r>
              <a:rPr lang="tr-TR" dirty="0"/>
              <a:t>Belediye doktoru işlevi, </a:t>
            </a:r>
            <a:r>
              <a:rPr lang="tr-TR" dirty="0" err="1"/>
              <a:t>pandemi</a:t>
            </a:r>
            <a:r>
              <a:rPr lang="tr-TR" dirty="0"/>
              <a:t> için yeterince donanımlı durumda değildi.</a:t>
            </a:r>
            <a:endParaRPr lang="nb-NO" dirty="0"/>
          </a:p>
          <a:p>
            <a:pPr lvl="0"/>
            <a:r>
              <a:rPr lang="tr-TR" dirty="0"/>
              <a:t>Belediye doktorları beklenenin çok ötesinde bir çalışma çabası gösterdiler.</a:t>
            </a:r>
            <a:endParaRPr lang="nb-NO" dirty="0"/>
          </a:p>
          <a:p>
            <a:pPr lvl="0"/>
            <a:r>
              <a:rPr lang="tr-TR" dirty="0"/>
              <a:t>Yeni kurallar ve önlemler basın toplantılarında duyuruldu.</a:t>
            </a:r>
            <a:endParaRPr lang="nb-NO" dirty="0"/>
          </a:p>
          <a:p>
            <a:pPr marL="0" indent="0">
              <a:buNone/>
            </a:pPr>
            <a:r>
              <a:rPr lang="tr-TR" b="1" dirty="0"/>
              <a:t>Ders alınması gereken noktalar:</a:t>
            </a:r>
            <a:endParaRPr lang="nb-NO" dirty="0"/>
          </a:p>
          <a:p>
            <a:pPr lvl="0"/>
            <a:r>
              <a:rPr lang="tr-TR" dirty="0"/>
              <a:t>Belediyelerin, hem krizler meydana geldiğinde hem de kriz durumu dışında sağlam bir belediye doktoru işlevinin değerini görmeleri önemli.</a:t>
            </a:r>
            <a:endParaRPr lang="nb-NO" dirty="0"/>
          </a:p>
          <a:p>
            <a:pPr lvl="0"/>
            <a:r>
              <a:rPr lang="tr-TR" dirty="0"/>
              <a:t>Belediyeler, belediye doktoru işlevinin tamamen bireylerin eforuna bağlı olmamasını sağlamalı.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D25FF31-417A-4981-AADD-70BF24432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0881B7-E8B2-41BB-9A4F-B54007C37D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30 </a:t>
            </a:r>
            <a:r>
              <a:rPr lang="nb-NO" sz="1000" dirty="0" err="1"/>
              <a:t>Nisan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62DABFD-26EB-4265-90A7-B9F42F59C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10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ED49383-B901-46BA-A95B-702E24DF2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Pandemi</a:t>
            </a:r>
            <a:r>
              <a:rPr lang="tr-TR" dirty="0"/>
              <a:t> sürecinde belediye doktorlarının durumu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8091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355D2D2-D017-4283-93BB-C228F6D0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Hastanelerdeki acil durum hazırlığı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FA4A29B-4CA1-4349-9F8D-74087A1A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/>
              <a:t>Ana bulgular:</a:t>
            </a:r>
            <a:endParaRPr lang="nb-NO" b="1" dirty="0"/>
          </a:p>
          <a:p>
            <a:r>
              <a:rPr lang="tr-TR" dirty="0" err="1"/>
              <a:t>Pandemi</a:t>
            </a:r>
            <a:r>
              <a:rPr lang="tr-TR" dirty="0"/>
              <a:t> Norveç'i vurduğunda hastanelerdeki yoğun bakım kapasitesi hazırlığı çok zayıftı. </a:t>
            </a:r>
            <a:endParaRPr lang="nb-NO" dirty="0"/>
          </a:p>
          <a:p>
            <a:r>
              <a:rPr lang="tr-TR" dirty="0"/>
              <a:t>Yetkililer, yoğun bakım kapasitesi hazırlığı alanındaki eksikliklerden haberdardı.</a:t>
            </a:r>
            <a:endParaRPr lang="nb-NO" dirty="0"/>
          </a:p>
          <a:p>
            <a:r>
              <a:rPr lang="tr-TR" dirty="0"/>
              <a:t>Yoğun bakım kapasitesini araştırmak için çalışmalar başlatıldı, ancak çalışmalar durduruldu - "yoğun bakım </a:t>
            </a:r>
            <a:r>
              <a:rPr lang="tr-TR" dirty="0" err="1"/>
              <a:t>ünitesi”nin</a:t>
            </a:r>
            <a:r>
              <a:rPr lang="tr-TR" dirty="0"/>
              <a:t> ne olduğu konusunda anlaşmazlıklar oldu.</a:t>
            </a:r>
          </a:p>
          <a:p>
            <a:pPr marL="0" indent="0">
              <a:buNone/>
            </a:pPr>
            <a:r>
              <a:rPr lang="tr-TR" b="1" dirty="0"/>
              <a:t>Tavsiyemiz:</a:t>
            </a:r>
            <a:endParaRPr lang="nb-NO" b="1" dirty="0"/>
          </a:p>
          <a:p>
            <a:r>
              <a:rPr lang="tr-TR" dirty="0"/>
              <a:t>Yoğun bakım ünitelerinde ve ara birimlerdeki temel kapasite, bir miktar artırılmalıdır.</a:t>
            </a:r>
            <a:endParaRPr lang="nb-NO" dirty="0"/>
          </a:p>
          <a:p>
            <a:r>
              <a:rPr lang="tr-TR" dirty="0"/>
              <a:t>Daha fazla yoğun bakım hemşiresi yetiştirilmelidir.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802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3BBC4C3-514B-4FCB-B911-B7BECA2F8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Birçok konu </a:t>
            </a:r>
            <a:r>
              <a:rPr lang="tr-TR" dirty="0" err="1"/>
              <a:t>Hükûmet’in</a:t>
            </a:r>
            <a:r>
              <a:rPr lang="tr-TR" dirty="0"/>
              <a:t> masasına taşındı ve ciddi bir zaman eksikliği altında ele alındı.</a:t>
            </a:r>
            <a:endParaRPr lang="nb-NO" dirty="0"/>
          </a:p>
          <a:p>
            <a:r>
              <a:rPr lang="tr-TR" dirty="0"/>
              <a:t>Zaman eksikliği, Hükûmet tarafından alınması gereken kararlar ile daha alt merciler tarafından alınabilecek kararlar arasında daha iyi ayrım yapılarak azaltılabilirdi.</a:t>
            </a:r>
            <a:endParaRPr lang="nb-NO" dirty="0"/>
          </a:p>
          <a:p>
            <a:r>
              <a:rPr lang="tr-TR" dirty="0"/>
              <a:t>Salgının nasıl gelişebileceği ve bununla nasıl başa çıkılabileceği konuları, yeterince dikkate alınmadı.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95ECD00-6F14-41B6-9C41-E5FA22F92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0D99E5-8795-4B3A-9050-8EB4AF9A36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5C8C34-FED1-42E0-A23E-02BE55488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208E831-66A5-45E1-9ECF-8F5CC6E0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Hükûmet, </a:t>
            </a:r>
            <a:r>
              <a:rPr lang="tr-TR" dirty="0" err="1"/>
              <a:t>pandemi</a:t>
            </a:r>
            <a:r>
              <a:rPr lang="tr-TR" dirty="0"/>
              <a:t> yönetimi alanında etkin bir kontrole sahipti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8537153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263EF2F4-6299-440E-A36A-1C01D1A6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5" y="2008872"/>
            <a:ext cx="10785475" cy="4576156"/>
          </a:xfrm>
        </p:spPr>
        <p:txBody>
          <a:bodyPr>
            <a:normAutofit/>
          </a:bodyPr>
          <a:lstStyle/>
          <a:p>
            <a:r>
              <a:rPr lang="tr-TR" dirty="0"/>
              <a:t>Yetkililer, bireyler için müdahaleci tedbirler uyguladı.</a:t>
            </a:r>
          </a:p>
          <a:p>
            <a:endParaRPr lang="nb-NO" dirty="0"/>
          </a:p>
          <a:p>
            <a:r>
              <a:rPr lang="tr-TR" dirty="0"/>
              <a:t>Tedbirler aceleyle alınmış görünümündeydi, düzenlemeleri uygulamakla yükümlü olanlar az derecede dahil edildi ve sürekli yeni uyarlamalar yapıldı.</a:t>
            </a:r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Önlemlerin enfeksiyon kontrolü açısından etkileri ve toplum için sonuçları hakkında çok az bilgi mevcuttu.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0CC5DD-EB67-493A-9B47-4FA692561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C9B238-5B23-4139-A34A-A7E802B626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</p:spPr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D872DD-D441-427E-A27A-66D26C6B8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580EEF4-EB3F-4430-AD1C-F6B96A85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İthal enfeksiyon, giriş karantinası, giriş kısıtlamaları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321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C090372-E232-4C7D-8356-94607E6B9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/>
              <a:t>Ana bulgular:</a:t>
            </a:r>
            <a:endParaRPr lang="nb-NO" dirty="0"/>
          </a:p>
          <a:p>
            <a:r>
              <a:rPr lang="tr-TR" dirty="0"/>
              <a:t>Yetkililer, halka aşı temin etme alanında çok başarılı oldular. AB ihalelerine bağlanma stratejisi, Norveç'in seçebileceği en iyi stratejiydi.</a:t>
            </a:r>
            <a:endParaRPr lang="nb-NO" dirty="0"/>
          </a:p>
          <a:p>
            <a:r>
              <a:rPr lang="tr-TR" dirty="0"/>
              <a:t>Norveç kırılgan bir konumda ve sağlık alanındaki uluslararası ittifaklara muhtaç bir durumda. AB'nin ve Avrupa'daki münferit ülkelerin iyi niyeti ve yardımı sayesinde başarılı olduk.</a:t>
            </a:r>
            <a:endParaRPr lang="nb-NO" dirty="0"/>
          </a:p>
          <a:p>
            <a:pPr marL="0" indent="0">
              <a:buNone/>
            </a:pPr>
            <a:r>
              <a:rPr lang="tr-TR" b="1" dirty="0"/>
              <a:t>Ders alınması gereken noktalar:</a:t>
            </a:r>
            <a:endParaRPr lang="nb-NO" dirty="0"/>
          </a:p>
          <a:p>
            <a:r>
              <a:rPr lang="tr-TR" dirty="0"/>
              <a:t>Kırılganlığın giderilebilmesi için, Norveç'in AB'nin güçlendirilmiş sağlık iş birliği ile yakın bağlarının olması önemlidir.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A31FE0C-1CDA-4DC4-9496-4AF5CAE0F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D4554C-03C8-4B0B-9DB7-0D82969F16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1EC75C-ED4D-4CBF-8B82-BFC612778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9C53D8DE-F913-4144-B5C5-08D3E3A8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Aşı temini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246325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A72E3A2-72D0-4111-A848-8154BB4B6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Ana </a:t>
            </a:r>
            <a:r>
              <a:rPr lang="nb-NO" b="1" dirty="0" err="1"/>
              <a:t>bulgular</a:t>
            </a:r>
            <a:r>
              <a:rPr lang="nb-NO" b="1" dirty="0"/>
              <a:t>: </a:t>
            </a:r>
          </a:p>
          <a:p>
            <a:r>
              <a:rPr lang="tr-TR" dirty="0"/>
              <a:t>Nüfusun aşılanması başarılı oldu ve yüksek derecede aşılanma ile sonuçlandı.</a:t>
            </a:r>
            <a:endParaRPr lang="nb-NO" dirty="0"/>
          </a:p>
          <a:p>
            <a:r>
              <a:rPr lang="tr-TR" dirty="0"/>
              <a:t>Daha erken şekilde coğrafi öncelik uygulayarak aşıların enfeksiyon oranının yüksek olduğu bölgelere dağıtımıyla Hükûmet, sağlığı koruma ve toplumdaki rahatsızlıkları azaltma hedeflerine daha büyük ölçüde ulaşabilirdi.</a:t>
            </a:r>
            <a:endParaRPr lang="nb-NO" dirty="0"/>
          </a:p>
          <a:p>
            <a:r>
              <a:rPr lang="tr-TR" dirty="0"/>
              <a:t>Aşı stratejisi ve aşının uygulanma stratejisi, çocukları ve gençleri korumaya yetecek kadar katkıda bulunmadı.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26256-BFDD-4ABA-A364-62B93A284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7981CC-5509-4219-956D-0FB0E25E3E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9336E5-E3B3-45AD-8DDB-228C2AF30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21A7103-5455-4039-8978-430007C9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Aşı stratejisi ve aşının uygulanması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492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E737DF5-0AF4-4091-BD1F-6B4D9D541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/>
              <a:t>Ana bulgular:</a:t>
            </a:r>
            <a:endParaRPr lang="nb-NO" b="1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Yetkililer, çocukları ve gençleri kendi amaçları doğrultusunda yeterince koruyamamışlardır.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Bunun tüm sonuçlarını tam olarak göremesek de, bazı rahatsız edici eğilimler görebiliyoruz.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D042FD5-96F7-4B5E-83FC-13700DC42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ACBBAD-C90E-4CDA-86E5-C96B3E5CA3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2F11A5-E0A7-46CF-8985-0F7A84D7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0D624FD-CC0B-4C55-9763-C2BADD19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Salgın çocukları, gençleri ve öğrencileri çok etkiledi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2020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577A4FA-D976-4F96-9452-E261F079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/>
              <a:t>Ana bulgular:</a:t>
            </a:r>
            <a:endParaRPr lang="nb-NO" b="1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Norveç’in göçmen nüfusunun, enfekte olanlar ve ağır hastalar arasındaki oranı daha fazlaydı ve aşılananlar arasındaki oranı daha azdı.</a:t>
            </a:r>
            <a:endParaRPr lang="nb-NO" dirty="0"/>
          </a:p>
          <a:p>
            <a:r>
              <a:rPr lang="tr-TR" dirty="0"/>
              <a:t>Yetkililer, göçmen kökenli birçok kişinin test, izolasyon ve aşılanma alanında ekonomik, pratik ve sosyal engellerle başa çıkılması alanında yeterince hazırlıklı değildi.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Halkın bu kesimleri için hedeflenen önlemlerin uygulanması uzun zaman aldı.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6A9BFF4-B205-4F13-9B8D-16D027677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4F63F1-CCD0-4518-A73F-D055D2CED75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213EA0-7798-44F1-9AA0-0359753D9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27F7E21-FD91-49D0-811A-9C59F78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Salgın göçmen nüfusunu sert vurdu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644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F3F479A-4E4F-4E75-ACD2-0E3CC4F5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Toplumdaki bazı gruplar, bir dizi örtüşen risk faktörüne maruz kalmıştır.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Bu, büyük ölçüde çocuklar ve gençler için geçerlidir.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tr-TR" dirty="0"/>
              <a:t>Yetkili makamlar durumu yakından takip etmeli ve telafi edici tedbirlerin uygulanması için düşük bir eşiğe sahip olmalıdır. Tedbirler uzun vadeli ve hedeflere yönelik olmalıdır.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EDC97A-1E57-4F67-B690-9433B26E1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906F30-D4BE-4D99-88FE-959376580C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4DCC3A-F66F-495B-8ED3-D0A5021E7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1C875AA-8FE0-4747-903A-2FFAD6AD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Pandemi</a:t>
            </a:r>
            <a:r>
              <a:rPr lang="tr-TR" dirty="0"/>
              <a:t> sosyal eşitsizlikleri artırdı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13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A599307-A5A8-4154-8E5F-BAC9040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/>
              <a:t>İlerideki krizlere daha hazırlıklı olmak için.</a:t>
            </a:r>
            <a:endParaRPr lang="nb-NO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1.	Yetkililer, bilinen risklerin açıklarını azaltmak için önlemler almalıdır.</a:t>
            </a:r>
            <a:endParaRPr lang="nb-NO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2.	Yetkililer, Norveç'in uluslararası tedarik hatlarındaki güvenlik açıklarına daha fazla dikkat etmelidir.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40E7582-E62D-44DB-9733-0406D9E3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Korona </a:t>
            </a:r>
            <a:r>
              <a:rPr lang="nb-NO" dirty="0" err="1"/>
              <a:t>Komisyonu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E21FE2-541C-4F0C-B4C0-D57D1B3330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nb-NO" sz="1000" dirty="0"/>
              <a:t>1 </a:t>
            </a:r>
            <a:r>
              <a:rPr lang="nb-NO" sz="1000" dirty="0" err="1"/>
              <a:t>Mayıs</a:t>
            </a:r>
            <a:r>
              <a:rPr lang="nb-NO" sz="1000" dirty="0"/>
              <a:t> 2022</a:t>
            </a:r>
          </a:p>
          <a:p>
            <a:pPr algn="r"/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D0F0A3F-1410-4272-B58F-2E8041BB1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180A3C86-2293-4769-8EBC-9D94B99E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İki genel öneri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359842"/>
      </p:ext>
    </p:extLst>
  </p:cSld>
  <p:clrMapOvr>
    <a:masterClrMapping/>
  </p:clrMapOvr>
</p:sld>
</file>

<file path=ppt/theme/theme1.xml><?xml version="1.0" encoding="utf-8"?>
<a:theme xmlns:a="http://schemas.openxmlformats.org/drawingml/2006/main" name="Koronakommisjonen_theme2">
  <a:themeElements>
    <a:clrScheme name="DEP-farger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3867C8"/>
      </a:accent1>
      <a:accent2>
        <a:srgbClr val="FF6875"/>
      </a:accent2>
      <a:accent3>
        <a:srgbClr val="D7D3D3"/>
      </a:accent3>
      <a:accent4>
        <a:srgbClr val="009D6F"/>
      </a:accent4>
      <a:accent5>
        <a:srgbClr val="FBD036"/>
      </a:accent5>
      <a:accent6>
        <a:srgbClr val="5A6E82"/>
      </a:accent6>
      <a:hlink>
        <a:srgbClr val="30A5FF"/>
      </a:hlink>
      <a:folHlink>
        <a:srgbClr val="FF6875"/>
      </a:folHlink>
    </a:clrScheme>
    <a:fontScheme name="sd_skrif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oronakommisjonen_theme2" id="{B34661FE-C534-497D-9042-DEF53160473C}" vid="{CBE54D4C-CD43-4312-BADF-0D008F26D40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6108A073BFC942BA6CC8719EB5EDE6" ma:contentTypeVersion="2" ma:contentTypeDescription="Opprett et nytt dokument." ma:contentTypeScope="" ma:versionID="a726ae12e89b0e97f2699a4bd326e375">
  <xsd:schema xmlns:xsd="http://www.w3.org/2001/XMLSchema" xmlns:xs="http://www.w3.org/2001/XMLSchema" xmlns:p="http://schemas.microsoft.com/office/2006/metadata/properties" xmlns:ns2="de17518a-0594-4bbd-9c86-14cbe3c2e54e" targetNamespace="http://schemas.microsoft.com/office/2006/metadata/properties" ma:root="true" ma:fieldsID="8fe49b6094ea28ff579ea2fee7faefa6" ns2:_="">
    <xsd:import namespace="de17518a-0594-4bbd-9c86-14cbe3c2e5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17518a-0594-4bbd-9c86-14cbe3c2e5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FFF0D5-4C5C-4721-BD33-EA1B13C03512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ED773E1-1F12-404F-8A4A-B3E5CEAEC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F8D8CA-82A4-4AAB-86BB-1C215B9215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Koronakommisjonen_theme</Template>
  <TotalTime>2170</TotalTime>
  <Words>1036</Words>
  <Application>Microsoft Macintosh PowerPoint</Application>
  <PresentationFormat>Widescreen</PresentationFormat>
  <Paragraphs>187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Open Sans</vt:lpstr>
      <vt:lpstr>Open Sans Semibold</vt:lpstr>
      <vt:lpstr>Verdana</vt:lpstr>
      <vt:lpstr>Koronakommisjonen_theme2</vt:lpstr>
      <vt:lpstr>PowerPoint Presentation</vt:lpstr>
      <vt:lpstr>Komisyon’un ikinci raporuna ilişkin çalışmaları</vt:lpstr>
      <vt:lpstr>Sınırlamalar</vt:lpstr>
      <vt:lpstr>Altı alt proje</vt:lpstr>
      <vt:lpstr>Bilgi temini</vt:lpstr>
      <vt:lpstr>Sorduğumuz sorular</vt:lpstr>
      <vt:lpstr>Bazı ana bulgular</vt:lpstr>
      <vt:lpstr>Bazı ana bulgular</vt:lpstr>
      <vt:lpstr>Bazı ana bulgular</vt:lpstr>
      <vt:lpstr>Pandemi sürecinde belediye doktorlarının durumu</vt:lpstr>
      <vt:lpstr>Hastanelerdeki acil durum hazırlığı</vt:lpstr>
      <vt:lpstr>Hükûmet, pandemi yönetimi alanında etkin bir kontrole sahipti</vt:lpstr>
      <vt:lpstr>İthal enfeksiyon, giriş karantinası, giriş kısıtlamaları</vt:lpstr>
      <vt:lpstr>Aşı temini</vt:lpstr>
      <vt:lpstr>Aşı stratejisi ve aşının uygulanması</vt:lpstr>
      <vt:lpstr>Salgın çocukları, gençleri ve öğrencileri çok etkiledi</vt:lpstr>
      <vt:lpstr>Salgın göçmen nüfusunu sert vurdu</vt:lpstr>
      <vt:lpstr>Pandemi sosyal eşitsizlikleri artırdı</vt:lpstr>
      <vt:lpstr>İki genel öneri</vt:lpstr>
    </vt:vector>
  </TitlesOfParts>
  <Company>Forsvarsdepartementet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Halvorsen, Siri</dc:creator>
  <cp:lastModifiedBy>Microsoft Office User</cp:lastModifiedBy>
  <cp:revision>77</cp:revision>
  <cp:lastPrinted>2022-04-26T08:16:39Z</cp:lastPrinted>
  <dcterms:created xsi:type="dcterms:W3CDTF">2020-05-14T19:07:53Z</dcterms:created>
  <dcterms:modified xsi:type="dcterms:W3CDTF">2022-05-04T19:12:03Z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0x010100866108A073BFC942BA6CC8719EB5EDE6</vt:lpwstr>
  </property>
  <property fmtid="{D5CDD505-2E9C-101B-9397-08002B2CF9AE}" pid="3" name="MSIP_Label_b22f7043-6caf-4431-9109-8eff758a1d8b_Enabled">
    <vt:lpwstr>true</vt:lpwstr>
  </property>
  <property fmtid="{D5CDD505-2E9C-101B-9397-08002B2CF9AE}" pid="4" name="MSIP_Label_b22f7043-6caf-4431-9109-8eff758a1d8b_SetDate">
    <vt:lpwstr>2022-04-29T07:21:45Z</vt:lpwstr>
  </property>
  <property fmtid="{D5CDD505-2E9C-101B-9397-08002B2CF9AE}" pid="5" name="MSIP_Label_b22f7043-6caf-4431-9109-8eff758a1d8b_Method">
    <vt:lpwstr>Standard</vt:lpwstr>
  </property>
  <property fmtid="{D5CDD505-2E9C-101B-9397-08002B2CF9AE}" pid="6" name="MSIP_Label_b22f7043-6caf-4431-9109-8eff758a1d8b_Name">
    <vt:lpwstr>Intern (DSS)</vt:lpwstr>
  </property>
  <property fmtid="{D5CDD505-2E9C-101B-9397-08002B2CF9AE}" pid="7" name="MSIP_Label_b22f7043-6caf-4431-9109-8eff758a1d8b_SiteId">
    <vt:lpwstr>f696e186-1c3b-44cd-bf76-5ace0e7007bd</vt:lpwstr>
  </property>
  <property fmtid="{D5CDD505-2E9C-101B-9397-08002B2CF9AE}" pid="8" name="MSIP_Label_b22f7043-6caf-4431-9109-8eff758a1d8b_ActionId">
    <vt:lpwstr>aaa1b4cd-0087-4d1d-942f-77331bf788e3</vt:lpwstr>
  </property>
  <property fmtid="{D5CDD505-2E9C-101B-9397-08002B2CF9AE}" pid="9" name="MSIP_Label_b22f7043-6caf-4431-9109-8eff758a1d8b_ContentBits">
    <vt:lpwstr>0</vt:lpwstr>
  </property>
</Properties>
</file>