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89" r:id="rId8"/>
    <p:sldId id="273" r:id="rId9"/>
    <p:sldId id="274" r:id="rId10"/>
    <p:sldId id="264" r:id="rId11"/>
    <p:sldId id="291" r:id="rId12"/>
    <p:sldId id="276" r:id="rId13"/>
    <p:sldId id="268" r:id="rId14"/>
    <p:sldId id="269" r:id="rId15"/>
    <p:sldId id="270" r:id="rId16"/>
    <p:sldId id="285" r:id="rId17"/>
    <p:sldId id="292" r:id="rId18"/>
    <p:sldId id="287" r:id="rId19"/>
    <p:sldId id="288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4" autoAdjust="0"/>
    <p:restoredTop sz="95946"/>
  </p:normalViewPr>
  <p:slideViewPr>
    <p:cSldViewPr snapToGrid="0" snapToObjects="1">
      <p:cViewPr>
        <p:scale>
          <a:sx n="119" d="100"/>
          <a:sy n="119" d="100"/>
        </p:scale>
        <p:origin x="-126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BBA8B-D516-5943-B2D9-4CAADACC0A2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CFC63-4A4D-6844-B276-15A391E9D8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0519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D8E2-DC7A-4881-B6D2-19CC1BCD1FA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16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823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0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86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94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trike="sngStrik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5028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02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68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03B23-CFF5-41DE-A2BC-30E6FAB5820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860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974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091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4576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39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804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0990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70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6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9942D9BE-3EE3-02C2-BA54-D9ACEDB80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="" xmlns:a16="http://schemas.microsoft.com/office/drawing/2014/main" id="{A07BEA55-79DE-41F6-63E2-4DF09429A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29A4A240-118F-976C-1C58-BC1A5A602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2D5C3233-ED6C-244E-1663-6D3868FA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944C4763-1DE0-F154-C186-74C3AF31F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64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437FC3EA-59B2-2BB5-9F93-462A8432D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BE4B531A-5063-E6FF-EBFC-0D0691732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8995A027-4619-4145-EAB2-3EE46FF8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D99C1CFC-8F3C-FABA-270C-EFCB5297B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6338729E-CE5F-9117-A913-52C328DF3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6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AD9481D0-7184-17F2-3FD9-4F9830362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E8DA14A8-3AAE-84AA-4AB7-8501F9B0E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3EB1FC87-4D36-4A5B-4B82-324BBD263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A7B64C9F-9639-6B80-D97B-C27539BB7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4A81EA29-57B0-F057-183F-5B7252ABB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525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9FEA87DC-9E68-A1EF-4DD8-54ECCC838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E7F8F6BB-5F6B-E993-1139-09DC7A917B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5F0E380A-62B3-6936-26EC-5BD905A61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F5ACD130-E42F-A3D3-E907-A718D306C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487F24AC-3E8D-29E4-4B58-6E8307DEA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8E24DFBC-2993-8C90-7ED9-894B9246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055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9FCEA05A-7D36-4C0A-B5F3-F1AE93A4E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8126B800-7F8E-1015-50BB-918C78F8A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="" xmlns:a16="http://schemas.microsoft.com/office/drawing/2014/main" id="{2E036F30-B5E8-3CFE-54C1-3EF9CCAA9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="" xmlns:a16="http://schemas.microsoft.com/office/drawing/2014/main" id="{C372E3CA-51A5-291E-4C7F-45E505CD2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="" xmlns:a16="http://schemas.microsoft.com/office/drawing/2014/main" id="{E0B2869D-0639-E03E-927D-E59823DDB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="" xmlns:a16="http://schemas.microsoft.com/office/drawing/2014/main" id="{03B921A0-5F75-5BD2-3097-285FB05AE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="" xmlns:a16="http://schemas.microsoft.com/office/drawing/2014/main" id="{568F9D96-5E3A-D90E-6221-F0492B69D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="" xmlns:a16="http://schemas.microsoft.com/office/drawing/2014/main" id="{B9BB7846-51FF-D2C8-BD53-F810367A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6143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C3FC2D7B-D372-B891-E0DB-B6821A39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="" xmlns:a16="http://schemas.microsoft.com/office/drawing/2014/main" id="{A152D865-B458-2CD8-A15B-5A633AAA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="" xmlns:a16="http://schemas.microsoft.com/office/drawing/2014/main" id="{AB1EFF65-CFD7-5F4E-734B-288A886E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DEA2EF88-67E8-1740-E14D-BB3AB99CB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09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="" xmlns:a16="http://schemas.microsoft.com/office/drawing/2014/main" id="{7F71BFFE-A345-4695-3D22-1FCE25620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38FA004B-4694-8D28-753E-970FA85C0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="" xmlns:a16="http://schemas.microsoft.com/office/drawing/2014/main" id="{AA8D82E8-374F-433F-FBD6-1AD7F6C5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305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C9CDDCE1-A6BF-36A6-6A9C-59D9E6A0F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="" xmlns:a16="http://schemas.microsoft.com/office/drawing/2014/main" id="{56C6740B-79C1-64ED-E72C-BC51DDC89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982857BF-D0A1-6C30-5850-EFD423FFF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87303057-F23B-BE3E-0C4D-9B51AC4B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1D725752-3B0E-FBE6-48CC-4493113D5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DB4A56E5-B521-F3D1-2645-6EA632A5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39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777F4787-8B45-3535-659D-50C59C822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="" xmlns:a16="http://schemas.microsoft.com/office/drawing/2014/main" id="{31576911-8CEE-D5AA-7CAC-BB353F0617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="" xmlns:a16="http://schemas.microsoft.com/office/drawing/2014/main" id="{9630E6E9-C6C3-7499-09A6-44A78558C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="" xmlns:a16="http://schemas.microsoft.com/office/drawing/2014/main" id="{FE1FC86E-67F0-10D6-7169-550037E1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="" xmlns:a16="http://schemas.microsoft.com/office/drawing/2014/main" id="{DA3D36F7-50F3-5550-7DBB-8F453923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="" xmlns:a16="http://schemas.microsoft.com/office/drawing/2014/main" id="{48A2B035-6B88-5CBE-8FB7-D1B958EDD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028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="" xmlns:a16="http://schemas.microsoft.com/office/drawing/2014/main" id="{751F40A5-AF07-0FEA-D566-A9603EE68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D65AF44A-3263-3923-F97B-3B32C4CA5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2D001397-3966-872F-CA68-CF5FD3BC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A127B9CB-6149-58AF-5CAD-CE4132934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029A4C5E-205D-A62D-19D8-72B7B5F1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852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="" xmlns:a16="http://schemas.microsoft.com/office/drawing/2014/main" id="{4CE9DDB6-01AC-728C-3309-E6E61BBB1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="" xmlns:a16="http://schemas.microsoft.com/office/drawing/2014/main" id="{7456E098-FE69-9B22-24B4-15472ABB3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E781008B-F9AD-9589-73B7-37661605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7B33B686-346D-EDE3-3625-98CCCEB7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C1C7A500-18C3-CED9-3770-1C64DAB9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06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="" xmlns:a16="http://schemas.microsoft.com/office/drawing/2014/main" id="{5A93E4CC-92C3-4E10-9DCF-E7FB529E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="" xmlns:a16="http://schemas.microsoft.com/office/drawing/2014/main" id="{C619F54E-0101-4D9F-8236-75EB792260B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kake, plante, hånd, blomst&#10;&#10;Automatisk generert beskrivelse">
            <a:extLst>
              <a:ext uri="{FF2B5EF4-FFF2-40B4-BE49-F238E27FC236}">
                <a16:creationId xmlns="" xmlns:a16="http://schemas.microsoft.com/office/drawing/2014/main" id="{FC3C86A0-54EE-4BE7-BEE1-AA715FAB9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="" xmlns:a16="http://schemas.microsoft.com/office/drawing/2014/main" id="{1EF491C2-B9AB-453D-A9EE-0E4965173F57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ndertittel 2">
            <a:extLst>
              <a:ext uri="{FF2B5EF4-FFF2-40B4-BE49-F238E27FC236}">
                <a16:creationId xmlns="" xmlns:a16="http://schemas.microsoft.com/office/drawing/2014/main" id="{CB9B41E5-435D-48C7-82B7-FCF1E3AE9E90}"/>
              </a:ext>
            </a:extLst>
          </p:cNvPr>
          <p:cNvSpPr>
            <a:spLocks noGrp="1" noChangeAspect="1"/>
          </p:cNvSpPr>
          <p:nvPr>
            <p:ph type="subTitle" idx="12" hasCustomPrompt="1"/>
          </p:nvPr>
        </p:nvSpPr>
        <p:spPr>
          <a:xfrm>
            <a:off x="522288" y="5362620"/>
            <a:ext cx="11147425" cy="396000"/>
          </a:xfrm>
          <a:prstGeom prst="rect">
            <a:avLst/>
          </a:prstGeom>
          <a:noFill/>
        </p:spPr>
        <p:txBody>
          <a:bodyPr lIns="72000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på foredragsholder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="" xmlns:a16="http://schemas.microsoft.com/office/drawing/2014/main" id="{F850457B-7607-4C82-BF1A-EFAB3FF0FF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2288" y="5872082"/>
            <a:ext cx="11147093" cy="396000"/>
          </a:xfrm>
          <a:prstGeom prst="rect">
            <a:avLst/>
          </a:prstGeom>
          <a:noFill/>
        </p:spPr>
        <p:txBody>
          <a:bodyPr lIns="72000" rIns="7200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="" xmlns:a16="http://schemas.microsoft.com/office/drawing/2014/main" id="{E851425F-99B1-4321-95C3-E16939057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4366508"/>
            <a:ext cx="11147425" cy="882650"/>
          </a:xfrm>
          <a:prstGeom prst="rect">
            <a:avLst/>
          </a:prstGeom>
        </p:spPr>
        <p:txBody>
          <a:bodyPr lIns="72000" rIns="72000" anchor="ctr" anchorCtr="0">
            <a:normAutofit/>
          </a:bodyPr>
          <a:lstStyle>
            <a:lvl1pPr marL="0" indent="0" algn="ctr">
              <a:buNone/>
              <a:defRPr sz="30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361950" indent="0">
              <a:buNone/>
              <a:defRPr/>
            </a:lvl2pPr>
            <a:lvl3pPr marL="630238" indent="0">
              <a:buNone/>
              <a:defRPr/>
            </a:lvl3pPr>
            <a:lvl4pPr marL="896937" indent="0">
              <a:buNone/>
              <a:defRPr/>
            </a:lvl4pPr>
            <a:lvl5pPr marL="1165225" indent="0">
              <a:buNone/>
              <a:defRPr/>
            </a:lvl5pPr>
          </a:lstStyle>
          <a:p>
            <a:pPr lvl="0"/>
            <a:r>
              <a:rPr lang="nb-NO" dirty="0"/>
              <a:t>Tittel på presentasjonen</a:t>
            </a:r>
          </a:p>
        </p:txBody>
      </p:sp>
    </p:spTree>
    <p:extLst>
      <p:ext uri="{BB962C8B-B14F-4D97-AF65-F5344CB8AC3E}">
        <p14:creationId xmlns:p14="http://schemas.microsoft.com/office/powerpoint/2010/main" val="33730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ule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9425" y="1699200"/>
            <a:ext cx="10785475" cy="4576156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defRPr sz="2800"/>
            </a:lvl1pPr>
            <a:lvl2pPr marL="544513" indent="-185738">
              <a:defRPr sz="2800"/>
            </a:lvl2pPr>
            <a:lvl3pPr marL="801688" indent="-173038" defTabSz="804863">
              <a:defRPr sz="2000"/>
            </a:lvl3pPr>
            <a:lvl4pPr marL="987425" indent="-182563">
              <a:defRPr sz="1800"/>
            </a:lvl4pPr>
            <a:lvl5pPr marL="1165225" indent="-1778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Plassholder for bunntekst 2">
            <a:extLst>
              <a:ext uri="{FF2B5EF4-FFF2-40B4-BE49-F238E27FC236}">
                <a16:creationId xmlns="" xmlns:a16="http://schemas.microsoft.com/office/drawing/2014/main" id="{F5A8E910-911F-4B2F-BC72-FFA426D1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425" y="6304594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4" name="Plassholder for dato 1">
            <a:extLst>
              <a:ext uri="{FF2B5EF4-FFF2-40B4-BE49-F238E27FC236}">
                <a16:creationId xmlns="" xmlns:a16="http://schemas.microsoft.com/office/drawing/2014/main" id="{62A29BEB-ABC5-41E4-9BC7-3C1E4570F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5" name="Plassholder for lysbildenummer 3">
            <a:extLst>
              <a:ext uri="{FF2B5EF4-FFF2-40B4-BE49-F238E27FC236}">
                <a16:creationId xmlns="" xmlns:a16="http://schemas.microsoft.com/office/drawing/2014/main" id="{ECA4CF7D-5405-44B7-BD3D-2BBED881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  <p:sp>
        <p:nvSpPr>
          <p:cNvPr id="16" name="Tittel 1">
            <a:extLst>
              <a:ext uri="{FF2B5EF4-FFF2-40B4-BE49-F238E27FC236}">
                <a16:creationId xmlns="" xmlns:a16="http://schemas.microsoft.com/office/drawing/2014/main" id="{A90EC915-C962-4B57-815C-196E380F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7053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="" xmlns:a16="http://schemas.microsoft.com/office/drawing/2014/main" id="{9F17DEC7-69EA-67CA-2670-B81A05CC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="" xmlns:a16="http://schemas.microsoft.com/office/drawing/2014/main" id="{FC931BCB-3CE3-7D84-3531-5225D38CB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9F70D90A-A96C-87D8-7FD3-48AA98188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2A82F-2154-0E45-A73A-8794FF04E8A8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="" xmlns:a16="http://schemas.microsoft.com/office/drawing/2014/main" id="{DFF08F80-2F1E-1852-4B0F-4D3F501CEA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="" xmlns:a16="http://schemas.microsoft.com/office/drawing/2014/main" id="{C324C7EF-CEC1-0508-3E2E-7FE2A5EDC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F6511-24E7-8B4D-B77E-252707CC71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87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ru-RU" dirty="0"/>
              <a:t>Эгиль Матсен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26.04.2022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ru-RU" dirty="0"/>
              <a:t>Второй отчёт комиссии по коронавирусу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8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5E81D147-99C7-455C-8121-E552EB7B2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Полномочия комиссии</a:t>
            </a:r>
            <a:endParaRPr lang="nb-NO" dirty="0"/>
          </a:p>
          <a:p>
            <a:pPr lvl="1"/>
            <a:r>
              <a:rPr lang="ru-RU" dirty="0"/>
              <a:t>осуществить тщательный и комплексный анализ и оценку работы властей в условиях пандемии С</a:t>
            </a:r>
            <a:r>
              <a:rPr lang="nb-NO" dirty="0"/>
              <a:t>OVID-19</a:t>
            </a:r>
            <a:endParaRPr lang="ru-RU" dirty="0"/>
          </a:p>
          <a:p>
            <a:pPr lvl="1"/>
            <a:r>
              <a:rPr lang="ru-RU" dirty="0"/>
              <a:t>подготовить предложения о мерах, которые комиссия считает необходимыми для повышения готовности и оптимизации работы в кризисных условиях</a:t>
            </a:r>
            <a:endParaRPr lang="nb-NO" dirty="0"/>
          </a:p>
          <a:p>
            <a:pPr marL="358775" lvl="1" indent="0">
              <a:buNone/>
            </a:pPr>
            <a:endParaRPr lang="nb-NO" dirty="0"/>
          </a:p>
          <a:p>
            <a:pPr marL="0" indent="0">
              <a:buNone/>
            </a:pPr>
            <a:r>
              <a:rPr lang="ru-RU" dirty="0"/>
              <a:t>Письмо от 12 мая 2021 года от премьер-министра Эрны Сулберг</a:t>
            </a:r>
            <a:endParaRPr lang="nb-NO" dirty="0"/>
          </a:p>
          <a:p>
            <a:pPr lvl="1"/>
            <a:r>
              <a:rPr lang="ru-RU" dirty="0"/>
              <a:t>анализ работы правительства по обеспечению населения Норвегии вакцинами и </a:t>
            </a:r>
            <a:r>
              <a:rPr lang="ru-RU" dirty="0" smtClean="0"/>
              <a:t>стратегии </a:t>
            </a:r>
            <a:r>
              <a:rPr lang="ru-RU" dirty="0"/>
              <a:t>доведения вакцины до пользователей</a:t>
            </a:r>
          </a:p>
          <a:p>
            <a:pPr lvl="1"/>
            <a:r>
              <a:rPr lang="ru-RU" dirty="0"/>
              <a:t>тщательный анализ потребности в койкоместах и ресурсах отделений интенсивной терапии в учреждениях здравоохранения</a:t>
            </a:r>
            <a:endParaRPr lang="nb-NO" dirty="0"/>
          </a:p>
          <a:p>
            <a:pPr lvl="1"/>
            <a:r>
              <a:rPr lang="ru-RU" dirty="0"/>
              <a:t>тщательный анализ условий работы главных врачей муниципалитетов и муниципальных врачей-эпидемиологов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02C4DC0D-D9E9-4D10-8431-606D39252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8592EC7A-8F3F-48B4-8DDB-56E9AF0BBC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EA7EF7BA-8EB1-4BFC-8CE7-F27B3C5E3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B7B3A290-197D-4D07-B202-311B438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Работа Комиссии по коронавирусу над этим отчётом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2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FAF144F2-60EB-454B-AD7A-743E0444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предмет анализа объёмен и сложен, поэтому есть необходимость установить рамки работы комиссии</a:t>
            </a:r>
            <a:r>
              <a:rPr lang="nb-NO" dirty="0"/>
              <a:t> </a:t>
            </a:r>
            <a:br>
              <a:rPr lang="nb-NO" dirty="0"/>
            </a:br>
            <a:endParaRPr lang="nb-NO" dirty="0"/>
          </a:p>
          <a:p>
            <a:r>
              <a:rPr lang="ru-RU" dirty="0"/>
              <a:t>рамки полномочий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ru-RU" dirty="0"/>
              <a:t>временные рамки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D03789E1-4D65-49AB-BB41-C5128EC2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A5C30396-5C33-40DF-BE30-629DE39B5C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2C13CB1E-E293-45F1-8C42-145195A22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24E580AB-97B8-4EAD-95E1-4736748B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Рамки работы комиссии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44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EE2B72C1-165F-4983-8410-4C4A81D17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9875" lvl="1" indent="-269875">
              <a:spcBef>
                <a:spcPts val="1000"/>
              </a:spcBef>
            </a:pPr>
            <a:r>
              <a:rPr lang="ru-RU" dirty="0"/>
              <a:t>работа главных врачей муниципалитетов и муниципальных врачей-эпидемиологов во время пандемии</a:t>
            </a:r>
          </a:p>
          <a:p>
            <a:r>
              <a:rPr lang="ru-RU" dirty="0"/>
              <a:t>потребность регионов в койкоместах и ресурсах для отделений интенсивной терапии</a:t>
            </a:r>
          </a:p>
          <a:p>
            <a:r>
              <a:rPr lang="ru-RU" dirty="0"/>
              <a:t>завоз вируса, въездные ограничения и въездной карантин </a:t>
            </a:r>
            <a:endParaRPr lang="nb-NO" dirty="0"/>
          </a:p>
          <a:p>
            <a:r>
              <a:rPr lang="ru-RU" dirty="0"/>
              <a:t>работа властей по обеспечению населения Норвегии вакцинами</a:t>
            </a:r>
            <a:endParaRPr lang="nb-NO" dirty="0"/>
          </a:p>
          <a:p>
            <a:r>
              <a:rPr lang="ru-RU" dirty="0"/>
              <a:t>стратегия и осуществление вакцинации</a:t>
            </a:r>
            <a:endParaRPr lang="nb-NO" dirty="0"/>
          </a:p>
          <a:p>
            <a:r>
              <a:rPr lang="ru-RU" dirty="0"/>
              <a:t>неодинаковые последствия пандемии для различных категорий населения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87384313-70A8-4760-ADDB-4AA40EAD9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77C1E8B5-565F-4F0D-9D24-EC5DE4E939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049FAED7-B70D-4593-AE23-4CA50324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81A2A294-C37F-4798-A0BB-ABB79EFC3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94226"/>
            <a:ext cx="10971356" cy="1325563"/>
          </a:xfrm>
        </p:spPr>
        <p:txBody>
          <a:bodyPr/>
          <a:lstStyle/>
          <a:p>
            <a:r>
              <a:rPr lang="ru-RU" dirty="0"/>
              <a:t>Шесть подпроектов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3C4C173C-8BC2-49D5-B509-C112DB505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комиссией был получен обширный материал, </a:t>
            </a:r>
            <a:r>
              <a:rPr lang="ru-RU" dirty="0" smtClean="0"/>
              <a:t>охватывающий </a:t>
            </a:r>
            <a:r>
              <a:rPr lang="ru-RU" dirty="0"/>
              <a:t>большой круг тем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ru-RU" dirty="0"/>
              <a:t>были проведены сотни бесед, встреч и выездов на места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ru-RU" dirty="0"/>
              <a:t>7</a:t>
            </a:r>
            <a:r>
              <a:rPr lang="nb-NO" dirty="0"/>
              <a:t>8</a:t>
            </a:r>
            <a:r>
              <a:rPr lang="ru-RU" dirty="0"/>
              <a:t> формальных свидетельств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nb-NO" dirty="0"/>
              <a:t>9</a:t>
            </a:r>
            <a:r>
              <a:rPr lang="ru-RU" dirty="0"/>
              <a:t> экспертных заключений</a:t>
            </a:r>
            <a:endParaRPr lang="nb-NO" strike="sngStrike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DE1567CC-14B2-4E81-A6A9-6F4483E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15545C1A-3C69-4FA1-9C42-2082F33E2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8FE10B60-75FD-4E7F-85BB-26824FC97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F8BAFADF-88DB-4FF1-A578-F9AAA025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978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FC21A613-6275-4424-ACE0-1A4C4BA09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Что произошло во время пандемии?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ru-RU" dirty="0"/>
              <a:t>Почему это произошло</a:t>
            </a:r>
            <a:r>
              <a:rPr lang="nb-NO" dirty="0"/>
              <a:t>? </a:t>
            </a:r>
            <a:br>
              <a:rPr lang="nb-NO" dirty="0"/>
            </a:br>
            <a:endParaRPr lang="nb-NO" dirty="0"/>
          </a:p>
          <a:p>
            <a:r>
              <a:rPr lang="ru-RU" dirty="0"/>
              <a:t>Каковы последствия</a:t>
            </a:r>
            <a:r>
              <a:rPr lang="nb-NO" dirty="0"/>
              <a:t>?</a:t>
            </a:r>
            <a:br>
              <a:rPr lang="nb-NO" dirty="0"/>
            </a:br>
            <a:endParaRPr lang="nb-NO" dirty="0"/>
          </a:p>
          <a:p>
            <a:r>
              <a:rPr lang="ru-RU" dirty="0"/>
              <a:t>Опыт и рекомендациии</a:t>
            </a:r>
            <a:r>
              <a:rPr lang="nb-NO" dirty="0"/>
              <a:t> 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69D59E24-F67A-4AF9-B25D-1DA7445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46D9ED52-3586-4735-A0E0-A2CE82DFB5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DDB9FC4-A89A-4EB7-AA9C-FEDF3AD26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D30EF18C-C862-4CE7-9C20-F4093AE7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Заданные комиссией вопросы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9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В общем и целом действия населения страны и норвежских властей в условиях пандемии были успешными. 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ru-RU" dirty="0"/>
              <a:t>Норвегия вошла в число стран Европы с</a:t>
            </a:r>
            <a:endParaRPr lang="nb-NO" dirty="0"/>
          </a:p>
          <a:p>
            <a:pPr lvl="1"/>
            <a:r>
              <a:rPr lang="ru-RU" dirty="0"/>
              <a:t>наиболее низкой смертностью и бременем болезни</a:t>
            </a:r>
            <a:endParaRPr lang="nb-NO" dirty="0"/>
          </a:p>
          <a:p>
            <a:pPr lvl="1"/>
            <a:r>
              <a:rPr lang="ru-RU" dirty="0"/>
              <a:t>наименее строгими ограничительными мерами</a:t>
            </a:r>
            <a:endParaRPr lang="nb-NO" dirty="0"/>
          </a:p>
          <a:p>
            <a:pPr lvl="1"/>
            <a:r>
              <a:rPr lang="ru-RU" dirty="0"/>
              <a:t>наименьшим снижением экономической активности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коронавирусу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основные результаты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447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ru-RU" dirty="0"/>
              <a:t>Вклад отдельных граждан в борьбу с пандемией значительно вышел за рамки их обязанностей. </a:t>
            </a:r>
          </a:p>
          <a:p>
            <a:pPr marL="274638" lvl="1" indent="0">
              <a:buNone/>
            </a:pPr>
            <a:r>
              <a:rPr lang="ru-RU" dirty="0"/>
              <a:t>Работники сферы здравоохранения, государственного управления, муниципальных учреждений и многих отраслей проявили впечатляющую способность адаптироваться к меняющейся ситуации, гибкость и работоспособность.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основные результаты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140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1FF7B5CA-DADF-447A-B544-57505B75E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ru-RU" dirty="0"/>
              <a:t>Власти оказались недостаточно подготовлены к начавшейся в стране серьёзной пандемии, затронувшей большую часть населения.</a:t>
            </a:r>
          </a:p>
          <a:p>
            <a:pPr marL="514350" indent="-514350">
              <a:buFont typeface="+mj-lt"/>
              <a:buAutoNum type="arabicPeriod" startAt="3"/>
            </a:pPr>
            <a:endParaRPr lang="nb-NO" dirty="0"/>
          </a:p>
          <a:p>
            <a:pPr marL="788988" lvl="1" indent="-514350"/>
            <a:r>
              <a:rPr lang="ru-RU" dirty="0"/>
              <a:t>один из основных </a:t>
            </a:r>
            <a:r>
              <a:rPr lang="ru-RU" dirty="0" smtClean="0"/>
              <a:t>результатов</a:t>
            </a:r>
            <a:r>
              <a:rPr lang="ru-RU" dirty="0"/>
              <a:t>, изложенных в первом отчёте</a:t>
            </a:r>
          </a:p>
          <a:p>
            <a:pPr marL="788988" lvl="1" indent="-514350"/>
            <a:r>
              <a:rPr lang="ru-RU" dirty="0"/>
              <a:t>этот результат подтверждается анализом готовности отделений интенсивной терапии в больницах и ситуации, в которой оказались главврачи муниципалитетов 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18A70E0D-3D47-404E-9E8D-582A8E82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131939F0-103B-484F-B8E6-92379FB563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93C9C3CD-3F78-41D1-B6DE-D9F48AD57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F7A7F9A2-6BF0-4516-BFE6-F349B008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Некоторые основные результаты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196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D7AF0E39-05D7-4B46-8CC2-82B369773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15" y="1728438"/>
            <a:ext cx="10971356" cy="45761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endParaRPr lang="nb-NO" b="1" dirty="0"/>
          </a:p>
          <a:p>
            <a:r>
              <a:rPr lang="ru-RU" dirty="0"/>
              <a:t>У главврачей муниципалитетов оказалось слишком мало ресурсов для работы </a:t>
            </a:r>
            <a:r>
              <a:rPr lang="ru-RU" dirty="0" smtClean="0"/>
              <a:t>в условиях </a:t>
            </a:r>
            <a:r>
              <a:rPr lang="ru-RU" dirty="0"/>
              <a:t>пандемии.</a:t>
            </a:r>
          </a:p>
          <a:p>
            <a:r>
              <a:rPr lang="ru-RU" dirty="0"/>
              <a:t>Главврачи муниципалитетов проделали во время эпидемии работу, значительно превышающую рамки их обязанностей.</a:t>
            </a:r>
            <a:endParaRPr lang="nb-NO" dirty="0"/>
          </a:p>
          <a:p>
            <a:r>
              <a:rPr lang="ru-RU" dirty="0"/>
              <a:t>Новые правила и ограничительные меры оглашались на пресс-конференциях.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ru-RU" b="1" dirty="0"/>
              <a:t>Вынесенные уроки</a:t>
            </a:r>
            <a:endParaRPr lang="nb-NO" b="1" dirty="0"/>
          </a:p>
          <a:p>
            <a:r>
              <a:rPr lang="ru-RU" dirty="0"/>
              <a:t>Важно, чтобы муниципалитеты поняли значение должного обеспечения ресурсами главврачей муниципалитетов как во время кризисов, так и в обычное время.</a:t>
            </a:r>
          </a:p>
          <a:p>
            <a:r>
              <a:rPr lang="ru-RU" dirty="0"/>
              <a:t>Муниципалитетам следует организовать работу главврачей так, чтобы </a:t>
            </a:r>
            <a:r>
              <a:rPr lang="ru-RU"/>
              <a:t>выполнение </a:t>
            </a:r>
            <a:r>
              <a:rPr lang="ru-RU" smtClean="0"/>
              <a:t>их </a:t>
            </a:r>
            <a:r>
              <a:rPr lang="ru-RU" dirty="0"/>
              <a:t>функций не зависело от конкретных людей.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7D25FF31-417A-4981-AADD-70BF24432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C40881B7-E8B2-41BB-9A4F-B54007C37D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D62DABFD-26EB-4265-90A7-B9F42F59C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10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BED49383-B901-46BA-A95B-702E24DF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Положение главврачей муниципалитетов во время пандемии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8091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="" xmlns:a16="http://schemas.microsoft.com/office/drawing/2014/main" id="{7355D2D2-D017-4283-93BB-C228F6D0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Готовность отделений интенсивной терапии в больницах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="" xmlns:a16="http://schemas.microsoft.com/office/drawing/2014/main" id="{7FA4A29B-4CA1-4349-9F8D-74087A1A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r>
              <a:rPr lang="nb-NO" b="1" dirty="0"/>
              <a:t>:</a:t>
            </a:r>
          </a:p>
          <a:p>
            <a:r>
              <a:rPr lang="ru-RU" dirty="0"/>
              <a:t>Когда пандемия пришла в Норвегию, готовность отделений интенсивной терапии была слишком низкой</a:t>
            </a:r>
            <a:r>
              <a:rPr lang="nb-NO" dirty="0"/>
              <a:t>.</a:t>
            </a:r>
            <a:r>
              <a:rPr lang="ru-RU" dirty="0">
                <a:solidFill>
                  <a:srgbClr val="FF0000"/>
                </a:solidFill>
              </a:rPr>
              <a:t> </a:t>
            </a:r>
            <a:endParaRPr lang="nb-NO" dirty="0"/>
          </a:p>
          <a:p>
            <a:r>
              <a:rPr lang="ru-RU" dirty="0"/>
              <a:t>О недостаточной готовности отделений интенсивной терапии было известно руководству системы здравоохранения</a:t>
            </a:r>
            <a:r>
              <a:rPr lang="nb-NO" dirty="0"/>
              <a:t>.</a:t>
            </a:r>
          </a:p>
          <a:p>
            <a:r>
              <a:rPr lang="ru-RU" dirty="0"/>
              <a:t>Работа, начатая с целью изучить потребность в отделениях интенсивной терапии, была остановлена из-за разногласий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в определении понятия «палата интенсивной терапии»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ru-RU" b="1" dirty="0"/>
              <a:t>Рекомендации</a:t>
            </a:r>
            <a:r>
              <a:rPr lang="nb-NO" b="1" dirty="0"/>
              <a:t>:</a:t>
            </a:r>
          </a:p>
          <a:p>
            <a:r>
              <a:rPr lang="ru-RU" dirty="0"/>
              <a:t>Базовые мощности отделений интенсивной терапии и</a:t>
            </a:r>
            <a:r>
              <a:rPr lang="nb-NO" dirty="0"/>
              <a:t> </a:t>
            </a:r>
            <a:r>
              <a:rPr lang="ru-RU" dirty="0"/>
              <a:t>отделений временного пребывания (до, вместо или после госпитализации) должны быть несколько увеличены</a:t>
            </a:r>
            <a:r>
              <a:rPr lang="nb-NO" dirty="0"/>
              <a:t>.</a:t>
            </a:r>
          </a:p>
          <a:p>
            <a:r>
              <a:rPr lang="ru-RU" dirty="0"/>
              <a:t>Необходимо готовить больше среднего медперсонала для отделений интенсивной терапии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802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83BBC4C3-514B-4FCB-B911-B7BECA2F8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Многие вопросы рассматривались самим правительством, и делать это приходилось в условиях острой нехватки времени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ru-RU" dirty="0"/>
              <a:t>Нехватка времени могла бы быть менее острой, если бы более чётко проводилось разграничение между теми решениями, которые требовали участия правительства, и теми, которые могли быть приняты на более низком управленческом уровне</a:t>
            </a:r>
            <a:r>
              <a:rPr lang="nb-NO" dirty="0"/>
              <a:t>.</a:t>
            </a:r>
            <a:endParaRPr lang="nb-NO" strike="sngStrike" dirty="0"/>
          </a:p>
          <a:p>
            <a:endParaRPr lang="nb-NO" dirty="0"/>
          </a:p>
          <a:p>
            <a:r>
              <a:rPr lang="ru-RU" dirty="0"/>
              <a:t>Недостаточно внимания уделялось возможным вариантам развития пандемии и способам борьбы с ними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795ECD00-6F14-41B6-9C41-E5FA22F92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F40D99E5-8795-4B3A-9050-8EB4AF9A36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D35C8C34-FED1-42E0-A23E-02BE55488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5208E831-66A5-45E1-9ECF-8F5CC6E0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Борьбой с пандемией в большой степени руководило правительство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8537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263EF2F4-6299-440E-A36A-1C01D1A6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5" y="2008872"/>
            <a:ext cx="10785475" cy="4576156"/>
          </a:xfrm>
        </p:spPr>
        <p:txBody>
          <a:bodyPr>
            <a:normAutofit/>
          </a:bodyPr>
          <a:lstStyle/>
          <a:p>
            <a:r>
              <a:rPr lang="ru-RU" dirty="0"/>
              <a:t>Властями были введены строгие ограничительные меры в отношении граждан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ru-RU" dirty="0"/>
              <a:t>Введение мер было поспешным, сами меры постоянно менялись, а ответственные за их осуществление на практике лишь в незначительной степени привлекались к их разработке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ru-RU" dirty="0"/>
              <a:t>Недостаточно знаний об эффективности принимаемых противоэпидемиологических мер</a:t>
            </a:r>
            <a:r>
              <a:rPr lang="nb-NO" dirty="0"/>
              <a:t> </a:t>
            </a:r>
            <a:r>
              <a:rPr lang="ru-RU" dirty="0"/>
              <a:t>и их последствиях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0B0CC5DD-EB67-493A-9B47-4FA692561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23C9B238-5B23-4139-A34A-A7E802B626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AED872DD-D441-427E-A27A-66D26C6B8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8580EEF4-EB3F-4430-AD1C-F6B96A85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Завоз вируса, въездные ограничения и въездной карантин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321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1C090372-E232-4C7D-8356-94607E6B9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r>
              <a:rPr lang="nb-NO" b="1" dirty="0"/>
              <a:t>: </a:t>
            </a:r>
          </a:p>
          <a:p>
            <a:pPr lvl="1"/>
            <a:r>
              <a:rPr lang="ru-RU" dirty="0"/>
              <a:t>Работа органов власти по обеспечению населения вакцинами была очень успешной. Избранная Норвегией стратегия участия в совместных с ЕС закупках была наиболее оптимальной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pPr lvl="1"/>
            <a:r>
              <a:rPr lang="ru-RU" dirty="0"/>
              <a:t>Норвегия находится в уязвимом положении и зависит от международного сотрудничества в области здравоохранения и участия в международных организациях. Страна добилась успеха благодаря доброй воле и помощи как со стороны ЕС, так и со стороны отдельных европейских стран</a:t>
            </a:r>
            <a:r>
              <a:rPr lang="nb-NO" dirty="0"/>
              <a:t>.</a:t>
            </a:r>
          </a:p>
          <a:p>
            <a:endParaRPr lang="nb-NO" dirty="0"/>
          </a:p>
          <a:p>
            <a:pPr marL="0" indent="0">
              <a:buNone/>
            </a:pPr>
            <a:r>
              <a:rPr lang="ru-RU" b="1" dirty="0"/>
              <a:t>Вынесенные уроки</a:t>
            </a:r>
            <a:r>
              <a:rPr lang="nb-NO" b="1" dirty="0"/>
              <a:t>: </a:t>
            </a:r>
          </a:p>
          <a:p>
            <a:pPr lvl="1"/>
            <a:r>
              <a:rPr lang="ru-RU" dirty="0"/>
              <a:t>Для снижения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своей уязвимости Норвегии важно как можно более тесно сотрудничать с ЕС в области здравоохранения. 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5A31FE0C-1CDA-4DC4-9496-4AF5CAE0F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DBD4554C-03C8-4B0B-9DB7-0D82969F16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791EC75C-ED4D-4CBF-8B82-BFC612778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9C53D8DE-F913-4144-B5C5-08D3E3A8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Приобретение вакцин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24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5A72E3A2-72D0-4111-A848-8154BB4B6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r>
              <a:rPr lang="nb-NO" b="1" dirty="0"/>
              <a:t>: </a:t>
            </a:r>
          </a:p>
          <a:p>
            <a:pPr lvl="1"/>
            <a:r>
              <a:rPr lang="ru-RU" dirty="0"/>
              <a:t>Вакцинация населения была успешной. Её результатом стал высокий уровень вакцинации среди населения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lvl="1"/>
            <a:r>
              <a:rPr lang="ru-RU" dirty="0"/>
              <a:t>Приоритетная вакцинация населения районов с большим числом случаев заражения на более раннем этапе позволила бы правительству в большей степени достичь своих целей в области охраны здоровья граждан и предотвращения нарушений функционирования общества.  </a:t>
            </a:r>
            <a:endParaRPr lang="nb-NO" dirty="0"/>
          </a:p>
          <a:p>
            <a:pPr lvl="1"/>
            <a:r>
              <a:rPr lang="ru-RU" dirty="0"/>
              <a:t>Стратегия вакцинирования недостаточно способствовала защите детей и подростков</a:t>
            </a:r>
            <a:r>
              <a:rPr lang="nb-NO" dirty="0"/>
              <a:t> </a:t>
            </a:r>
            <a:r>
              <a:rPr lang="ru-RU" dirty="0"/>
              <a:t>от воздействия пандемии</a:t>
            </a:r>
            <a:r>
              <a:rPr lang="nb-NO" dirty="0"/>
              <a:t>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EF426256-BFDD-4ABA-A364-62B93A284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537981CC-5509-4219-956D-0FB0E25E3E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B59336E5-E3B3-45AD-8DDB-228C2AF30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421A7103-5455-4039-8978-430007C9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Стратегия в области вакцинирования и проведение вакцинации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492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3E737DF5-0AF4-4091-BD1F-6B4D9D541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r>
              <a:rPr lang="nb-NO" b="1" dirty="0"/>
              <a:t>: </a:t>
            </a:r>
          </a:p>
          <a:p>
            <a:pPr lvl="1"/>
            <a:r>
              <a:rPr lang="ru-RU" dirty="0"/>
              <a:t>Властям не удалось в достаточной степени оградить детей и молодёжь от воздействия пандемии в соответствии с поставленными ими целям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pPr lvl="1"/>
            <a:r>
              <a:rPr lang="ru-RU" dirty="0"/>
              <a:t>Мы не можем в полной мере оценить последствия этого, но мы уже видим некоторые тревожные тенденции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DD042FD5-96F7-4B5E-83FC-13700DC42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AAACBBAD-C90E-4CDA-86E5-C96B3E5CA3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572F11A5-E0A7-46CF-8985-0F7A84D7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E0D624FD-CC0B-4C55-9763-C2BADD19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Пандемия сильно сказалась на детях, подростках и учащейся молодёжи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2020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8577A4FA-D976-4F96-9452-E261F079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Основные результаты</a:t>
            </a:r>
            <a:r>
              <a:rPr lang="nb-NO" b="1" dirty="0"/>
              <a:t>: </a:t>
            </a:r>
          </a:p>
          <a:p>
            <a:r>
              <a:rPr lang="ru-RU" dirty="0"/>
              <a:t>Доля иммигрантов среди заражённых и тяжело больных в Норвегии превышала их долю среди населения страны в целом, а доля иммигрантов среди вакцинированных была ниже их доли в населении страны.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ru-RU" dirty="0"/>
              <a:t>Власти страны не были достаточно готовы к необходимости </a:t>
            </a:r>
            <a:r>
              <a:rPr lang="nb-NO" dirty="0" err="1"/>
              <a:t>п</a:t>
            </a:r>
            <a:r>
              <a:rPr lang="ru-RU" dirty="0" err="1"/>
              <a:t>реодоления</a:t>
            </a:r>
            <a:r>
              <a:rPr lang="ru-RU" dirty="0"/>
              <a:t> экономических, практических и социальных барьеров, на которые натолкнулись меры по тестированию, изоляции и вакцинации среди большой части иммигрантов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ru-RU" dirty="0"/>
              <a:t>На разработку мер, рассчитанных на эту часть населения страны, ушло много времени</a:t>
            </a:r>
            <a:r>
              <a:rPr lang="nb-NO" dirty="0"/>
              <a:t>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E6A9BFF4-B205-4F13-9B8D-16D027677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CA4F63F1-CCD0-4518-A73F-D055D2CED75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F213EA0-7798-44F1-9AA0-0359753D9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827F7E21-FD91-49D0-811A-9C59F78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Проживающие в стране иммигранты сильно пострадали от пандемии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644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DF3F479A-4E4F-4E75-ACD2-0E3CC4F5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Отдельные группы населения попали под воздействие ряда факторов риска одновременно</a:t>
            </a:r>
            <a:r>
              <a:rPr lang="nb-NO" dirty="0"/>
              <a:t>. </a:t>
            </a:r>
            <a:br>
              <a:rPr lang="nb-NO" dirty="0"/>
            </a:br>
            <a:endParaRPr lang="nb-NO" dirty="0"/>
          </a:p>
          <a:p>
            <a:r>
              <a:rPr lang="ru-RU" dirty="0"/>
              <a:t>В большой степени это касается детей и подростков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r>
              <a:rPr lang="ru-RU" dirty="0"/>
              <a:t>Властям страны следует внимательно следить за ситуацией и в случае необходимости сразу же принимать компенсирующие меры. Такие меры должны быть целенаправленными и рассчитанными на долгосрочную перспективу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95EDC97A-1E57-4F67-B690-9433B26E1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70906F30-D4BE-4D99-88FE-959376580C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414DCC3A-F66F-495B-8ED3-D0A5021E7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61C875AA-8FE0-4747-903A-2FFAD6AD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Пандемия усугубила социальное неравенство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13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="" xmlns:a16="http://schemas.microsoft.com/office/drawing/2014/main" id="{1A599307-A5A8-4154-8E5F-BAC9040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Для обеспечения готовности к будущим кризисам, необходимо следующее: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Органы власти должны принять меры для уменьшения уязвимости в отношении уже известных факторов риска</a:t>
            </a:r>
            <a:r>
              <a:rPr lang="nb-NO" dirty="0"/>
              <a:t>. 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Органы власти должны уделить большее внимание слабым местам в международных цепочках снабжения Норвегии. 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="" xmlns:a16="http://schemas.microsoft.com/office/drawing/2014/main" id="{A40E7582-E62D-44DB-9733-0406D9E3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/>
              <a:t>Комиссия по </a:t>
            </a:r>
            <a:r>
              <a:rPr lang="ru-RU" dirty="0" err="1"/>
              <a:t>коронавирусу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="" xmlns:a16="http://schemas.microsoft.com/office/drawing/2014/main" id="{B7E21FE2-541C-4F0C-B4C0-D57D1B3330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="" xmlns:a16="http://schemas.microsoft.com/office/drawing/2014/main" id="{CD0F0A3F-1410-4272-B58F-2E8041BB1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="" xmlns:a16="http://schemas.microsoft.com/office/drawing/2014/main" id="{180A3C86-2293-4769-8EBC-9D94B99E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Две главные рекомендации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35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921</Words>
  <Application>Microsoft Office PowerPoint</Application>
  <PresentationFormat>Custom</PresentationFormat>
  <Paragraphs>179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Office-tema</vt:lpstr>
      <vt:lpstr>PowerPoint Presentation</vt:lpstr>
      <vt:lpstr>Работа Комиссии по коронавирусу над этим отчётом</vt:lpstr>
      <vt:lpstr>Рамки работы комиссии</vt:lpstr>
      <vt:lpstr>Шесть подпроектов</vt:lpstr>
      <vt:lpstr>Источники информации </vt:lpstr>
      <vt:lpstr>Заданные комиссией вопросы </vt:lpstr>
      <vt:lpstr>Некоторые основные результаты</vt:lpstr>
      <vt:lpstr>Некоторые основные результаты</vt:lpstr>
      <vt:lpstr>Некоторые основные результаты</vt:lpstr>
      <vt:lpstr>Положение главврачей муниципалитетов во время пандемии</vt:lpstr>
      <vt:lpstr>Готовность отделений интенсивной терапии в больницах</vt:lpstr>
      <vt:lpstr>Борьбой с пандемией в большой степени руководило правительство </vt:lpstr>
      <vt:lpstr>Завоз вируса, въездные ограничения и въездной карантин</vt:lpstr>
      <vt:lpstr>Приобретение вакцин</vt:lpstr>
      <vt:lpstr>Стратегия в области вакцинирования и проведение вакцинации</vt:lpstr>
      <vt:lpstr>Пандемия сильно сказалась на детях, подростках и учащейся молодёжи</vt:lpstr>
      <vt:lpstr>Проживающие в стране иммигранты сильно пострадали от пандемии</vt:lpstr>
      <vt:lpstr>Пандемия усугубила социальное неравенство </vt:lpstr>
      <vt:lpstr>Две главные рекомендации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Alla Koskova-Ofstad</dc:creator>
  <cp:lastModifiedBy>Nattkur</cp:lastModifiedBy>
  <cp:revision>27</cp:revision>
  <dcterms:created xsi:type="dcterms:W3CDTF">2022-04-30T18:37:03Z</dcterms:created>
  <dcterms:modified xsi:type="dcterms:W3CDTF">2022-05-04T20:58:19Z</dcterms:modified>
</cp:coreProperties>
</file>