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omments/modernComment_114_C06F9141.xml" ContentType="application/vnd.ms-powerpoint.comment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  <p:sldMasterId id="2147483673" r:id="rId5"/>
  </p:sldMasterIdLst>
  <p:notesMasterIdLst>
    <p:notesMasterId r:id="rId25"/>
  </p:notesMasterIdLst>
  <p:sldIdLst>
    <p:sldId id="256" r:id="rId6"/>
    <p:sldId id="258" r:id="rId7"/>
    <p:sldId id="293" r:id="rId8"/>
    <p:sldId id="260" r:id="rId9"/>
    <p:sldId id="261" r:id="rId10"/>
    <p:sldId id="262" r:id="rId11"/>
    <p:sldId id="289" r:id="rId12"/>
    <p:sldId id="273" r:id="rId13"/>
    <p:sldId id="274" r:id="rId14"/>
    <p:sldId id="264" r:id="rId15"/>
    <p:sldId id="291" r:id="rId16"/>
    <p:sldId id="276" r:id="rId17"/>
    <p:sldId id="268" r:id="rId18"/>
    <p:sldId id="269" r:id="rId19"/>
    <p:sldId id="270" r:id="rId20"/>
    <p:sldId id="285" r:id="rId21"/>
    <p:sldId id="292" r:id="rId22"/>
    <p:sldId id="287" r:id="rId23"/>
    <p:sldId id="288" r:id="rId24"/>
  </p:sldIdLst>
  <p:sldSz cx="12192000" cy="6858000"/>
  <p:notesSz cx="6797675" cy="9928225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6">
          <p15:clr>
            <a:srgbClr val="A4A3A4"/>
          </p15:clr>
        </p15:guide>
        <p15:guide id="2" orient="horz" pos="900">
          <p15:clr>
            <a:srgbClr val="A4A3A4"/>
          </p15:clr>
        </p15:guide>
        <p15:guide id="3" orient="horz" pos="342">
          <p15:clr>
            <a:srgbClr val="A4A3A4"/>
          </p15:clr>
        </p15:guide>
        <p15:guide id="4" orient="horz" pos="4194">
          <p15:clr>
            <a:srgbClr val="A4A3A4"/>
          </p15:clr>
        </p15:guide>
        <p15:guide id="5" pos="3840">
          <p15:clr>
            <a:srgbClr val="A4A3A4"/>
          </p15:clr>
        </p15:guide>
        <p15:guide id="6" pos="584">
          <p15:clr>
            <a:srgbClr val="A4A3A4"/>
          </p15:clr>
        </p15:guide>
        <p15:guide id="7" pos="70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3" autoAdjust="0"/>
    <p:restoredTop sz="55420" autoAdjust="0"/>
  </p:normalViewPr>
  <p:slideViewPr>
    <p:cSldViewPr snapToGrid="0">
      <p:cViewPr varScale="1">
        <p:scale>
          <a:sx n="45" d="100"/>
          <a:sy n="45" d="100"/>
        </p:scale>
        <p:origin x="2035" y="48"/>
      </p:cViewPr>
      <p:guideLst>
        <p:guide orient="horz" pos="2166"/>
        <p:guide orient="horz" pos="900"/>
        <p:guide orient="horz" pos="342"/>
        <p:guide orient="horz" pos="4194"/>
        <p:guide pos="3840"/>
        <p:guide pos="584"/>
        <p:guide pos="709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60" d="100"/>
          <a:sy n="160" d="100"/>
        </p:scale>
        <p:origin x="2268" y="-9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/Relationships>
</file>

<file path=ppt/comments/modernComment_114_C06F9141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344F16A5-9852-42C8-BD8E-4BE772B8BE1C}" authorId="{60C3FFD7-2068-3EAE-5442-307AF8F16D95}" created="2022-04-23T10:31:17.493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3228537153" sldId="276"/>
      <ac:spMk id="6" creationId="{5208E831-66A5-45E1-9ECF-8F5CC6E0EDCD}"/>
    </ac:deMkLst>
    <p188:txBody>
      <a:bodyPr/>
      <a:lstStyle/>
      <a:p>
        <a:r>
          <a:rPr lang="nb-NO"/>
          <a:t>Flytte denne plansjen opp?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4C5A3B-0B82-4290-8D4C-62B582EC0A05}" type="datetimeFigureOut">
              <a:rPr lang="nb-NO" smtClean="0"/>
              <a:t>04.05.2022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49D8E2-DC7A-4881-B6D2-19CC1BCD1FA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41652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C49D8E2-DC7A-4881-B6D2-19CC1BCD1FA5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191698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58823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09540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88619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9827303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33752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9394023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strike="sngStrike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50284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050256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6FFFDEB-D058-4BE4-9A9C-7D5CA7AB0B22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26824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103B23-CFF5-41DE-A2BC-30E6FAB58204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98608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FFDEB-D058-4BE4-9A9C-7D5CA7AB0B22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19749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FFDEB-D058-4BE4-9A9C-7D5CA7AB0B22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70916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b="1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FFDEB-D058-4BE4-9A9C-7D5CA7AB0B22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45762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FFDEB-D058-4BE4-9A9C-7D5CA7AB0B22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83915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FFDEB-D058-4BE4-9A9C-7D5CA7AB0B22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58045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FFDEB-D058-4BE4-9A9C-7D5CA7AB0B22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09909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FFDEB-D058-4BE4-9A9C-7D5CA7AB0B22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27099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6FFFDEB-D058-4BE4-9A9C-7D5CA7AB0B22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20671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Bilde 20">
            <a:extLst>
              <a:ext uri="{FF2B5EF4-FFF2-40B4-BE49-F238E27FC236}">
                <a16:creationId xmlns:a16="http://schemas.microsoft.com/office/drawing/2014/main" id="{5A93E4CC-92C3-4E10-9DCF-E7FB529E0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465" y="295333"/>
            <a:ext cx="597503" cy="990124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C619F54E-0101-4D9F-8236-75EB792260B5}"/>
              </a:ext>
            </a:extLst>
          </p:cNvPr>
          <p:cNvSpPr/>
          <p:nvPr/>
        </p:nvSpPr>
        <p:spPr>
          <a:xfrm>
            <a:off x="0" y="1560394"/>
            <a:ext cx="12192000" cy="2745834"/>
          </a:xfrm>
          <a:prstGeom prst="rect">
            <a:avLst/>
          </a:prstGeom>
          <a:solidFill>
            <a:srgbClr val="DAD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" name="Bilde 2" descr="Et bilde som inneholder kake, plante, hånd, blomst&#10;&#10;Automatisk generert beskrivelse">
            <a:extLst>
              <a:ext uri="{FF2B5EF4-FFF2-40B4-BE49-F238E27FC236}">
                <a16:creationId xmlns:a16="http://schemas.microsoft.com/office/drawing/2014/main" id="{FC3C86A0-54EE-4BE7-BEE1-AA715FAB9C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667906"/>
            <a:ext cx="4572000" cy="2571750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1EF491C2-B9AB-453D-A9EE-0E4965173F57}"/>
              </a:ext>
            </a:extLst>
          </p:cNvPr>
          <p:cNvSpPr/>
          <p:nvPr/>
        </p:nvSpPr>
        <p:spPr>
          <a:xfrm>
            <a:off x="1474320" y="545989"/>
            <a:ext cx="5953609" cy="6916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nb-NO" sz="2400" b="0" kern="0" spc="0" baseline="0" dirty="0">
                <a:solidFill>
                  <a:schemeClr val="tx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Koronakommisjonen</a:t>
            </a:r>
          </a:p>
          <a:p>
            <a:r>
              <a:rPr lang="nb-NO" sz="11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Kommisjonen er oppnevnt i statsråd 24. april 2020</a:t>
            </a:r>
            <a:endParaRPr lang="nb-NO" sz="1100" kern="1200" dirty="0">
              <a:solidFill>
                <a:schemeClr val="tx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Undertittel 2">
            <a:extLst>
              <a:ext uri="{FF2B5EF4-FFF2-40B4-BE49-F238E27FC236}">
                <a16:creationId xmlns:a16="http://schemas.microsoft.com/office/drawing/2014/main" id="{CB9B41E5-435D-48C7-82B7-FCF1E3AE9E90}"/>
              </a:ext>
            </a:extLst>
          </p:cNvPr>
          <p:cNvSpPr>
            <a:spLocks noGrp="1" noChangeAspect="1"/>
          </p:cNvSpPr>
          <p:nvPr>
            <p:ph type="subTitle" idx="12" hasCustomPrompt="1"/>
          </p:nvPr>
        </p:nvSpPr>
        <p:spPr>
          <a:xfrm>
            <a:off x="522288" y="5362620"/>
            <a:ext cx="11147425" cy="396000"/>
          </a:xfrm>
          <a:prstGeom prst="rect">
            <a:avLst/>
          </a:prstGeom>
          <a:noFill/>
        </p:spPr>
        <p:txBody>
          <a:bodyPr lIns="72000" anchor="ctr">
            <a:noAutofit/>
          </a:bodyPr>
          <a:lstStyle>
            <a:lvl1pPr marL="0" indent="0" algn="ctr">
              <a:buNone/>
              <a:defRPr sz="18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Navn på foredragsholder</a:t>
            </a:r>
          </a:p>
        </p:txBody>
      </p:sp>
      <p:sp>
        <p:nvSpPr>
          <p:cNvPr id="16" name="Plassholder for tekst 14">
            <a:extLst>
              <a:ext uri="{FF2B5EF4-FFF2-40B4-BE49-F238E27FC236}">
                <a16:creationId xmlns:a16="http://schemas.microsoft.com/office/drawing/2014/main" id="{F850457B-7607-4C82-BF1A-EFAB3FF0FF26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522288" y="5872082"/>
            <a:ext cx="11147093" cy="396000"/>
          </a:xfrm>
          <a:prstGeom prst="rect">
            <a:avLst/>
          </a:prstGeom>
          <a:noFill/>
        </p:spPr>
        <p:txBody>
          <a:bodyPr lIns="72000" rIns="72000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457200" indent="0" algn="r">
              <a:buNone/>
              <a:defRPr/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nb-NO" dirty="0"/>
              <a:t>Sted og dato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E851425F-99B1-4321-95C3-E169390578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2288" y="4366508"/>
            <a:ext cx="11147425" cy="882650"/>
          </a:xfrm>
          <a:prstGeom prst="rect">
            <a:avLst/>
          </a:prstGeom>
        </p:spPr>
        <p:txBody>
          <a:bodyPr lIns="72000" rIns="72000" anchor="ctr" anchorCtr="0">
            <a:normAutofit/>
          </a:bodyPr>
          <a:lstStyle>
            <a:lvl1pPr marL="0" indent="0" algn="ctr">
              <a:buNone/>
              <a:defRPr sz="30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361950" indent="0">
              <a:buNone/>
              <a:defRPr/>
            </a:lvl2pPr>
            <a:lvl3pPr marL="630238" indent="0">
              <a:buNone/>
              <a:defRPr/>
            </a:lvl3pPr>
            <a:lvl4pPr marL="896937" indent="0">
              <a:buNone/>
              <a:defRPr/>
            </a:lvl4pPr>
            <a:lvl5pPr marL="1165225" indent="0">
              <a:buNone/>
              <a:defRPr/>
            </a:lvl5pPr>
          </a:lstStyle>
          <a:p>
            <a:pPr lvl="0"/>
            <a:r>
              <a:rPr lang="nb-NO" dirty="0"/>
              <a:t>Tittel på presentasjonen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le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innhold 2"/>
          <p:cNvSpPr>
            <a:spLocks noGrp="1"/>
          </p:cNvSpPr>
          <p:nvPr>
            <p:ph idx="1"/>
          </p:nvPr>
        </p:nvSpPr>
        <p:spPr>
          <a:xfrm>
            <a:off x="479425" y="1699200"/>
            <a:ext cx="10785475" cy="4576156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>
              <a:defRPr sz="2800"/>
            </a:lvl1pPr>
            <a:lvl2pPr marL="544513" indent="-185738">
              <a:defRPr sz="2800"/>
            </a:lvl2pPr>
            <a:lvl3pPr marL="801688" indent="-173038" defTabSz="804863">
              <a:defRPr sz="2000"/>
            </a:lvl3pPr>
            <a:lvl4pPr marL="987425" indent="-182563">
              <a:defRPr sz="1800"/>
            </a:lvl4pPr>
            <a:lvl5pPr marL="1165225" indent="-177800"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8" name="Plassholder for bunntekst 2">
            <a:extLst>
              <a:ext uri="{FF2B5EF4-FFF2-40B4-BE49-F238E27FC236}">
                <a16:creationId xmlns:a16="http://schemas.microsoft.com/office/drawing/2014/main" id="{F5A8E910-911F-4B2F-BC72-FFA426D1A1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9425" y="6304594"/>
            <a:ext cx="8290684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Koronakommisjonen</a:t>
            </a:r>
          </a:p>
        </p:txBody>
      </p:sp>
      <p:sp>
        <p:nvSpPr>
          <p:cNvPr id="14" name="Plassholder for dato 1">
            <a:extLst>
              <a:ext uri="{FF2B5EF4-FFF2-40B4-BE49-F238E27FC236}">
                <a16:creationId xmlns:a16="http://schemas.microsoft.com/office/drawing/2014/main" id="{62A29BEB-ABC5-41E4-9BC7-3C1E4570FE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3" y="6304594"/>
            <a:ext cx="161457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C9913190-7AEA-4875-B0BE-EF4E271E0717}" type="datetime4">
              <a:rPr lang="nb-NO" sz="1000" smtClean="0"/>
              <a:pPr algn="r"/>
              <a:t>4. mai 2022</a:t>
            </a:fld>
            <a:endParaRPr lang="nb-NO" sz="1000" dirty="0"/>
          </a:p>
        </p:txBody>
      </p:sp>
      <p:sp>
        <p:nvSpPr>
          <p:cNvPr id="15" name="Plassholder for lysbildenummer 3">
            <a:extLst>
              <a:ext uri="{FF2B5EF4-FFF2-40B4-BE49-F238E27FC236}">
                <a16:creationId xmlns:a16="http://schemas.microsoft.com/office/drawing/2014/main" id="{ECA4CF7D-5405-44B7-BD3D-2BBED88144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04594"/>
            <a:ext cx="45001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29E3B291-050D-4A82-B0A1-DB349FC61753}" type="slidenum">
              <a:rPr lang="nb-NO" sz="1000" smtClean="0"/>
              <a:pPr algn="ctr"/>
              <a:t>‹#›</a:t>
            </a:fld>
            <a:endParaRPr lang="nb-NO" sz="1000" dirty="0"/>
          </a:p>
        </p:txBody>
      </p:sp>
      <p:sp>
        <p:nvSpPr>
          <p:cNvPr id="16" name="Tittel 1">
            <a:extLst>
              <a:ext uri="{FF2B5EF4-FFF2-40B4-BE49-F238E27FC236}">
                <a16:creationId xmlns:a16="http://schemas.microsoft.com/office/drawing/2014/main" id="{A90EC915-C962-4B57-815C-196E380F7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227477"/>
            <a:ext cx="10971356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tel 1"/>
          <p:cNvSpPr>
            <a:spLocks noGrp="1"/>
          </p:cNvSpPr>
          <p:nvPr>
            <p:ph type="title"/>
          </p:nvPr>
        </p:nvSpPr>
        <p:spPr>
          <a:xfrm>
            <a:off x="479425" y="227477"/>
            <a:ext cx="10971356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5" name="Plassholder for innhold 2"/>
          <p:cNvSpPr>
            <a:spLocks noGrp="1"/>
          </p:cNvSpPr>
          <p:nvPr>
            <p:ph sz="half" idx="1"/>
          </p:nvPr>
        </p:nvSpPr>
        <p:spPr>
          <a:xfrm>
            <a:off x="479425" y="1700212"/>
            <a:ext cx="5328000" cy="4213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6" name="Plassholder for innhold 3"/>
          <p:cNvSpPr>
            <a:spLocks noGrp="1"/>
          </p:cNvSpPr>
          <p:nvPr>
            <p:ph sz="half" idx="2"/>
          </p:nvPr>
        </p:nvSpPr>
        <p:spPr>
          <a:xfrm>
            <a:off x="6122781" y="1700213"/>
            <a:ext cx="5328000" cy="4213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7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479425" y="6299831"/>
            <a:ext cx="8290684" cy="365125"/>
          </a:xfr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Koronakommisjonen</a:t>
            </a:r>
          </a:p>
        </p:txBody>
      </p:sp>
      <p:sp>
        <p:nvSpPr>
          <p:cNvPr id="18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9846343" y="6304594"/>
            <a:ext cx="1614577" cy="365125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7BD5A883-1CC4-4533-B66A-EB31B50DB321}" type="datetime4">
              <a:rPr lang="nb-NO" sz="1000" smtClean="0"/>
              <a:pPr algn="r"/>
              <a:t>4. mai 2022</a:t>
            </a:fld>
            <a:endParaRPr lang="nb-NO" sz="1000" dirty="0"/>
          </a:p>
        </p:txBody>
      </p:sp>
      <p:sp>
        <p:nvSpPr>
          <p:cNvPr id="19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11555518" y="6304594"/>
            <a:ext cx="450010" cy="365125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29E3B291-050D-4A82-B0A1-DB349FC61753}" type="slidenum">
              <a:rPr lang="nb-NO" sz="1000" smtClean="0"/>
              <a:pPr algn="ctr"/>
              <a:t>‹#›</a:t>
            </a:fld>
            <a:endParaRPr lang="nb-NO" sz="1000" dirty="0"/>
          </a:p>
        </p:txBody>
      </p:sp>
    </p:spTree>
    <p:extLst>
      <p:ext uri="{BB962C8B-B14F-4D97-AF65-F5344CB8AC3E}">
        <p14:creationId xmlns:p14="http://schemas.microsoft.com/office/powerpoint/2010/main" val="412977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e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tel 1"/>
          <p:cNvSpPr>
            <a:spLocks noGrp="1"/>
          </p:cNvSpPr>
          <p:nvPr>
            <p:ph type="title"/>
          </p:nvPr>
        </p:nvSpPr>
        <p:spPr>
          <a:xfrm>
            <a:off x="479425" y="227477"/>
            <a:ext cx="10961831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8" name="Plassholder for innhold 2"/>
          <p:cNvSpPr>
            <a:spLocks noGrp="1"/>
          </p:cNvSpPr>
          <p:nvPr>
            <p:ph sz="half" idx="1"/>
          </p:nvPr>
        </p:nvSpPr>
        <p:spPr>
          <a:xfrm>
            <a:off x="479425" y="1700213"/>
            <a:ext cx="3456000" cy="4213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9" name="Plassholder for innhold 3"/>
          <p:cNvSpPr>
            <a:spLocks noGrp="1"/>
          </p:cNvSpPr>
          <p:nvPr>
            <p:ph sz="half" idx="2"/>
          </p:nvPr>
        </p:nvSpPr>
        <p:spPr>
          <a:xfrm>
            <a:off x="4232340" y="1700213"/>
            <a:ext cx="3456000" cy="4213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20" name="Plassholder for innhold 3"/>
          <p:cNvSpPr>
            <a:spLocks noGrp="1"/>
          </p:cNvSpPr>
          <p:nvPr>
            <p:ph sz="half" idx="13"/>
          </p:nvPr>
        </p:nvSpPr>
        <p:spPr>
          <a:xfrm>
            <a:off x="7985256" y="1700213"/>
            <a:ext cx="3456000" cy="4213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21" name="Plassholder for bunntekst 2"/>
          <p:cNvSpPr>
            <a:spLocks noGrp="1"/>
          </p:cNvSpPr>
          <p:nvPr>
            <p:ph type="ftr" sz="quarter" idx="15"/>
          </p:nvPr>
        </p:nvSpPr>
        <p:spPr>
          <a:xfrm>
            <a:off x="479425" y="6299831"/>
            <a:ext cx="8290683" cy="365125"/>
          </a:xfr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Koronakommisjonen</a:t>
            </a:r>
          </a:p>
        </p:txBody>
      </p:sp>
      <p:sp>
        <p:nvSpPr>
          <p:cNvPr id="22" name="Plassholder for dato 1"/>
          <p:cNvSpPr>
            <a:spLocks noGrp="1"/>
          </p:cNvSpPr>
          <p:nvPr>
            <p:ph type="dt" sz="half" idx="14"/>
          </p:nvPr>
        </p:nvSpPr>
        <p:spPr>
          <a:xfrm>
            <a:off x="9846343" y="6304594"/>
            <a:ext cx="1614577" cy="365125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4158FA40-23E7-4707-AFE6-D83475C560DC}" type="datetime4">
              <a:rPr lang="nb-NO" sz="1000" smtClean="0"/>
              <a:pPr algn="r"/>
              <a:t>4. mai 2022</a:t>
            </a:fld>
            <a:endParaRPr lang="nb-NO" sz="1000" dirty="0"/>
          </a:p>
        </p:txBody>
      </p:sp>
      <p:sp>
        <p:nvSpPr>
          <p:cNvPr id="23" name="Plassholder for lysbildenummer 3"/>
          <p:cNvSpPr>
            <a:spLocks noGrp="1"/>
          </p:cNvSpPr>
          <p:nvPr>
            <p:ph type="sldNum" sz="quarter" idx="16"/>
          </p:nvPr>
        </p:nvSpPr>
        <p:spPr>
          <a:xfrm>
            <a:off x="11555518" y="6304594"/>
            <a:ext cx="450010" cy="365125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29E3B291-050D-4A82-B0A1-DB349FC61753}" type="slidenum">
              <a:rPr lang="nb-NO" sz="1000" smtClean="0"/>
              <a:pPr algn="ctr"/>
              <a:t>‹#›</a:t>
            </a:fld>
            <a:endParaRPr lang="nb-NO" sz="1000" dirty="0"/>
          </a:p>
        </p:txBody>
      </p:sp>
    </p:spTree>
    <p:extLst>
      <p:ext uri="{BB962C8B-B14F-4D97-AF65-F5344CB8AC3E}">
        <p14:creationId xmlns:p14="http://schemas.microsoft.com/office/powerpoint/2010/main" val="1930406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9"/>
          <p:cNvSpPr>
            <a:spLocks noGrp="1"/>
          </p:cNvSpPr>
          <p:nvPr>
            <p:ph type="pic" sz="quarter" idx="13" hasCustomPrompt="1"/>
          </p:nvPr>
        </p:nvSpPr>
        <p:spPr>
          <a:xfrm>
            <a:off x="7051200" y="0"/>
            <a:ext cx="5140800" cy="6858000"/>
          </a:xfrm>
          <a:prstGeom prst="rect">
            <a:avLst/>
          </a:prstGeom>
          <a:solidFill>
            <a:schemeClr val="accent3"/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2" name="Tittel 1"/>
          <p:cNvSpPr>
            <a:spLocks noGrp="1"/>
          </p:cNvSpPr>
          <p:nvPr>
            <p:ph type="title"/>
          </p:nvPr>
        </p:nvSpPr>
        <p:spPr>
          <a:xfrm>
            <a:off x="479427" y="227477"/>
            <a:ext cx="6128107" cy="132556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Plassholder for innhold 2"/>
          <p:cNvSpPr>
            <a:spLocks noGrp="1"/>
          </p:cNvSpPr>
          <p:nvPr>
            <p:ph idx="1"/>
          </p:nvPr>
        </p:nvSpPr>
        <p:spPr>
          <a:xfrm>
            <a:off x="479427" y="1700213"/>
            <a:ext cx="6128107" cy="420063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4" name="Plassholder for tekst 8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10245515" y="4418296"/>
            <a:ext cx="3089275" cy="45000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Foto/illustrasjon: © Navn</a:t>
            </a:r>
          </a:p>
        </p:txBody>
      </p:sp>
      <p:sp>
        <p:nvSpPr>
          <p:cNvPr id="10" name="Plassholder for bunntekst 2">
            <a:extLst>
              <a:ext uri="{FF2B5EF4-FFF2-40B4-BE49-F238E27FC236}">
                <a16:creationId xmlns:a16="http://schemas.microsoft.com/office/drawing/2014/main" id="{FEA3F119-E1DA-43F7-9E75-D59E7CFC370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478800" y="6300000"/>
            <a:ext cx="8290683" cy="365125"/>
          </a:xfr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Koronakommisjonen</a:t>
            </a:r>
          </a:p>
        </p:txBody>
      </p:sp>
    </p:spTree>
    <p:extLst>
      <p:ext uri="{BB962C8B-B14F-4D97-AF65-F5344CB8AC3E}">
        <p14:creationId xmlns:p14="http://schemas.microsoft.com/office/powerpoint/2010/main" val="3071890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utt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>
            <a:extLst>
              <a:ext uri="{FF2B5EF4-FFF2-40B4-BE49-F238E27FC236}">
                <a16:creationId xmlns:a16="http://schemas.microsoft.com/office/drawing/2014/main" id="{F0B7A916-900E-4F49-9ABA-416A8D5666D5}"/>
              </a:ext>
            </a:extLst>
          </p:cNvPr>
          <p:cNvSpPr/>
          <p:nvPr/>
        </p:nvSpPr>
        <p:spPr>
          <a:xfrm>
            <a:off x="0" y="1560394"/>
            <a:ext cx="12192000" cy="2745834"/>
          </a:xfrm>
          <a:prstGeom prst="rect">
            <a:avLst/>
          </a:prstGeom>
          <a:solidFill>
            <a:srgbClr val="DAD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Bilde 6" descr="Et bilde som inneholder kake, plante, hånd, blomst&#10;&#10;Automatisk generert beskrivelse">
            <a:extLst>
              <a:ext uri="{FF2B5EF4-FFF2-40B4-BE49-F238E27FC236}">
                <a16:creationId xmlns:a16="http://schemas.microsoft.com/office/drawing/2014/main" id="{35DD3430-1FCF-43F6-BEB8-DCBF56B34E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667906"/>
            <a:ext cx="4572000" cy="2571750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846613D2-25B6-4647-9525-F377637382A8}"/>
              </a:ext>
            </a:extLst>
          </p:cNvPr>
          <p:cNvSpPr txBox="1"/>
          <p:nvPr/>
        </p:nvSpPr>
        <p:spPr>
          <a:xfrm>
            <a:off x="0" y="4601001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Takk for oppmerksomheten!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7FAC50BE-95C3-4987-BA0A-962D306D89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465" y="295333"/>
            <a:ext cx="597503" cy="990124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C341506B-889B-4F94-B754-D370FE9A0C0B}"/>
              </a:ext>
            </a:extLst>
          </p:cNvPr>
          <p:cNvSpPr/>
          <p:nvPr/>
        </p:nvSpPr>
        <p:spPr>
          <a:xfrm>
            <a:off x="1474320" y="545989"/>
            <a:ext cx="5953609" cy="6916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nb-NO" sz="2400" b="0" kern="0" spc="0" baseline="0" dirty="0">
                <a:solidFill>
                  <a:schemeClr val="tx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Koronakommisjonen</a:t>
            </a:r>
          </a:p>
          <a:p>
            <a:r>
              <a:rPr lang="nb-NO" sz="11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Kommisjonen er oppnevnt i statsråd 24. april 2020</a:t>
            </a:r>
            <a:endParaRPr lang="nb-NO" sz="1100" kern="1200" dirty="0">
              <a:solidFill>
                <a:schemeClr val="tx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08686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Bilde 20">
            <a:extLst>
              <a:ext uri="{FF2B5EF4-FFF2-40B4-BE49-F238E27FC236}">
                <a16:creationId xmlns:a16="http://schemas.microsoft.com/office/drawing/2014/main" id="{5A93E4CC-92C3-4E10-9DCF-E7FB529E06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465" y="295333"/>
            <a:ext cx="597503" cy="990124"/>
          </a:xfrm>
          <a:prstGeom prst="rect">
            <a:avLst/>
          </a:prstGeom>
        </p:spPr>
      </p:pic>
      <p:sp>
        <p:nvSpPr>
          <p:cNvPr id="4" name="Rektangel 3">
            <a:extLst>
              <a:ext uri="{FF2B5EF4-FFF2-40B4-BE49-F238E27FC236}">
                <a16:creationId xmlns:a16="http://schemas.microsoft.com/office/drawing/2014/main" id="{C619F54E-0101-4D9F-8236-75EB792260B5}"/>
              </a:ext>
            </a:extLst>
          </p:cNvPr>
          <p:cNvSpPr/>
          <p:nvPr/>
        </p:nvSpPr>
        <p:spPr>
          <a:xfrm>
            <a:off x="0" y="1560394"/>
            <a:ext cx="12192000" cy="2745834"/>
          </a:xfrm>
          <a:prstGeom prst="rect">
            <a:avLst/>
          </a:prstGeom>
          <a:solidFill>
            <a:srgbClr val="DAD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3" name="Bilde 2" descr="Et bilde som inneholder kake, plante, hånd, blomst&#10;&#10;Automatisk generert beskrivelse">
            <a:extLst>
              <a:ext uri="{FF2B5EF4-FFF2-40B4-BE49-F238E27FC236}">
                <a16:creationId xmlns:a16="http://schemas.microsoft.com/office/drawing/2014/main" id="{FC3C86A0-54EE-4BE7-BEE1-AA715FAB9C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667906"/>
            <a:ext cx="4572000" cy="2571750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1EF491C2-B9AB-453D-A9EE-0E4965173F57}"/>
              </a:ext>
            </a:extLst>
          </p:cNvPr>
          <p:cNvSpPr/>
          <p:nvPr/>
        </p:nvSpPr>
        <p:spPr>
          <a:xfrm>
            <a:off x="1474320" y="545989"/>
            <a:ext cx="5953609" cy="6916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nb-NO" sz="2400" b="0" kern="0" spc="0" baseline="0" dirty="0">
                <a:solidFill>
                  <a:schemeClr val="tx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Koronakommisjonen</a:t>
            </a:r>
          </a:p>
          <a:p>
            <a:r>
              <a:rPr lang="nb-NO" sz="11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Kommisjonen er oppnevnt i statsråd 24. april 2020</a:t>
            </a:r>
            <a:endParaRPr lang="nb-NO" sz="1100" kern="1200" dirty="0">
              <a:solidFill>
                <a:schemeClr val="tx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Undertittel 2">
            <a:extLst>
              <a:ext uri="{FF2B5EF4-FFF2-40B4-BE49-F238E27FC236}">
                <a16:creationId xmlns:a16="http://schemas.microsoft.com/office/drawing/2014/main" id="{CB9B41E5-435D-48C7-82B7-FCF1E3AE9E90}"/>
              </a:ext>
            </a:extLst>
          </p:cNvPr>
          <p:cNvSpPr>
            <a:spLocks noGrp="1" noChangeAspect="1"/>
          </p:cNvSpPr>
          <p:nvPr>
            <p:ph type="subTitle" idx="12" hasCustomPrompt="1"/>
          </p:nvPr>
        </p:nvSpPr>
        <p:spPr>
          <a:xfrm>
            <a:off x="522288" y="5362620"/>
            <a:ext cx="11147425" cy="396000"/>
          </a:xfrm>
          <a:prstGeom prst="rect">
            <a:avLst/>
          </a:prstGeom>
          <a:noFill/>
        </p:spPr>
        <p:txBody>
          <a:bodyPr lIns="72000" anchor="ctr">
            <a:noAutofit/>
          </a:bodyPr>
          <a:lstStyle>
            <a:lvl1pPr marL="0" indent="0" algn="ctr">
              <a:buNone/>
              <a:defRPr sz="1800" baseline="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Navn på foredragsholder</a:t>
            </a:r>
          </a:p>
        </p:txBody>
      </p:sp>
      <p:sp>
        <p:nvSpPr>
          <p:cNvPr id="16" name="Plassholder for tekst 14">
            <a:extLst>
              <a:ext uri="{FF2B5EF4-FFF2-40B4-BE49-F238E27FC236}">
                <a16:creationId xmlns:a16="http://schemas.microsoft.com/office/drawing/2014/main" id="{F850457B-7607-4C82-BF1A-EFAB3FF0FF26}"/>
              </a:ext>
            </a:extLst>
          </p:cNvPr>
          <p:cNvSpPr>
            <a:spLocks noGrp="1" noChangeAspect="1"/>
          </p:cNvSpPr>
          <p:nvPr>
            <p:ph type="body" sz="quarter" idx="14" hasCustomPrompt="1"/>
          </p:nvPr>
        </p:nvSpPr>
        <p:spPr>
          <a:xfrm>
            <a:off x="522288" y="5872082"/>
            <a:ext cx="11147093" cy="396000"/>
          </a:xfrm>
          <a:prstGeom prst="rect">
            <a:avLst/>
          </a:prstGeom>
          <a:noFill/>
        </p:spPr>
        <p:txBody>
          <a:bodyPr lIns="72000" rIns="72000" anchor="ctr">
            <a:noAutofit/>
          </a:bodyPr>
          <a:lstStyle>
            <a:lvl1pPr marL="0" indent="0" algn="ctr">
              <a:buNone/>
              <a:defRPr sz="1400">
                <a:solidFill>
                  <a:schemeClr val="tx1"/>
                </a:solidFill>
                <a:latin typeface="Arial" panose="020B0604020202020204" pitchFamily="34" charset="0"/>
                <a:ea typeface="Open Sans" panose="020B0606030504020204" pitchFamily="34" charset="0"/>
                <a:cs typeface="Arial" panose="020B0604020202020204" pitchFamily="34" charset="0"/>
              </a:defRPr>
            </a:lvl1pPr>
            <a:lvl2pPr marL="457200" indent="0" algn="r">
              <a:buNone/>
              <a:defRPr/>
            </a:lvl2pPr>
            <a:lvl3pPr marL="914400" indent="0" algn="r">
              <a:buNone/>
              <a:defRPr/>
            </a:lvl3pPr>
            <a:lvl4pPr marL="1371600" indent="0" algn="r">
              <a:buNone/>
              <a:defRPr/>
            </a:lvl4pPr>
            <a:lvl5pPr marL="1828800" indent="0" algn="r">
              <a:buNone/>
              <a:defRPr/>
            </a:lvl5pPr>
          </a:lstStyle>
          <a:p>
            <a:pPr lvl="0"/>
            <a:r>
              <a:rPr lang="nb-NO" dirty="0"/>
              <a:t>Sted og dato</a:t>
            </a:r>
          </a:p>
        </p:txBody>
      </p:sp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E851425F-99B1-4321-95C3-E169390578F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22288" y="4366508"/>
            <a:ext cx="11147425" cy="882650"/>
          </a:xfrm>
          <a:prstGeom prst="rect">
            <a:avLst/>
          </a:prstGeom>
        </p:spPr>
        <p:txBody>
          <a:bodyPr lIns="72000" rIns="72000" anchor="ctr" anchorCtr="0">
            <a:normAutofit/>
          </a:bodyPr>
          <a:lstStyle>
            <a:lvl1pPr marL="0" indent="0" algn="ctr">
              <a:buNone/>
              <a:defRPr sz="3000" b="1"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defRPr>
            </a:lvl1pPr>
            <a:lvl2pPr marL="361950" indent="0">
              <a:buNone/>
              <a:defRPr/>
            </a:lvl2pPr>
            <a:lvl3pPr marL="630238" indent="0">
              <a:buNone/>
              <a:defRPr/>
            </a:lvl3pPr>
            <a:lvl4pPr marL="896937" indent="0">
              <a:buNone/>
              <a:defRPr/>
            </a:lvl4pPr>
            <a:lvl5pPr marL="1165225" indent="0">
              <a:buNone/>
              <a:defRPr/>
            </a:lvl5pPr>
          </a:lstStyle>
          <a:p>
            <a:pPr lvl="0"/>
            <a:r>
              <a:rPr lang="nb-NO" dirty="0"/>
              <a:t>Tittel på presentasjonen</a:t>
            </a:r>
          </a:p>
        </p:txBody>
      </p:sp>
    </p:spTree>
    <p:extLst>
      <p:ext uri="{BB962C8B-B14F-4D97-AF65-F5344CB8AC3E}">
        <p14:creationId xmlns:p14="http://schemas.microsoft.com/office/powerpoint/2010/main" val="271365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>
        <p:tmplLst>
          <p:tmpl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ule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innhold 2"/>
          <p:cNvSpPr>
            <a:spLocks noGrp="1"/>
          </p:cNvSpPr>
          <p:nvPr>
            <p:ph idx="1"/>
          </p:nvPr>
        </p:nvSpPr>
        <p:spPr>
          <a:xfrm>
            <a:off x="479425" y="1699200"/>
            <a:ext cx="10785475" cy="4576156"/>
          </a:xfrm>
          <a:prstGeom prst="rect">
            <a:avLst/>
          </a:prstGeom>
        </p:spPr>
        <p:txBody>
          <a:bodyPr>
            <a:normAutofit/>
          </a:bodyPr>
          <a:lstStyle>
            <a:lvl1pPr marL="269875" indent="-269875">
              <a:defRPr sz="2800"/>
            </a:lvl1pPr>
            <a:lvl2pPr marL="544513" indent="-185738">
              <a:defRPr sz="2800"/>
            </a:lvl2pPr>
            <a:lvl3pPr marL="801688" indent="-173038" defTabSz="804863">
              <a:defRPr sz="2000"/>
            </a:lvl3pPr>
            <a:lvl4pPr marL="987425" indent="-182563">
              <a:defRPr sz="1800"/>
            </a:lvl4pPr>
            <a:lvl5pPr marL="1165225" indent="-177800"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8" name="Plassholder for bunntekst 2">
            <a:extLst>
              <a:ext uri="{FF2B5EF4-FFF2-40B4-BE49-F238E27FC236}">
                <a16:creationId xmlns:a16="http://schemas.microsoft.com/office/drawing/2014/main" id="{F5A8E910-911F-4B2F-BC72-FFA426D1A1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9425" y="6304594"/>
            <a:ext cx="8290684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Koronakommisjonen</a:t>
            </a:r>
          </a:p>
        </p:txBody>
      </p:sp>
      <p:sp>
        <p:nvSpPr>
          <p:cNvPr id="14" name="Plassholder for dato 1">
            <a:extLst>
              <a:ext uri="{FF2B5EF4-FFF2-40B4-BE49-F238E27FC236}">
                <a16:creationId xmlns:a16="http://schemas.microsoft.com/office/drawing/2014/main" id="{62A29BEB-ABC5-41E4-9BC7-3C1E4570FE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3" y="6304594"/>
            <a:ext cx="161457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C9913190-7AEA-4875-B0BE-EF4E271E0717}" type="datetime4">
              <a:rPr lang="nb-NO" sz="1000" smtClean="0"/>
              <a:pPr algn="r"/>
              <a:t>4. mai 2022</a:t>
            </a:fld>
            <a:endParaRPr lang="nb-NO" sz="1000" dirty="0"/>
          </a:p>
        </p:txBody>
      </p:sp>
      <p:sp>
        <p:nvSpPr>
          <p:cNvPr id="15" name="Plassholder for lysbildenummer 3">
            <a:extLst>
              <a:ext uri="{FF2B5EF4-FFF2-40B4-BE49-F238E27FC236}">
                <a16:creationId xmlns:a16="http://schemas.microsoft.com/office/drawing/2014/main" id="{ECA4CF7D-5405-44B7-BD3D-2BBED88144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04594"/>
            <a:ext cx="45001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29E3B291-050D-4A82-B0A1-DB349FC61753}" type="slidenum">
              <a:rPr lang="nb-NO" sz="1000" smtClean="0"/>
              <a:pPr algn="ctr"/>
              <a:t>‹#›</a:t>
            </a:fld>
            <a:endParaRPr lang="nb-NO" sz="1000" dirty="0"/>
          </a:p>
        </p:txBody>
      </p:sp>
      <p:sp>
        <p:nvSpPr>
          <p:cNvPr id="16" name="Tittel 1">
            <a:extLst>
              <a:ext uri="{FF2B5EF4-FFF2-40B4-BE49-F238E27FC236}">
                <a16:creationId xmlns:a16="http://schemas.microsoft.com/office/drawing/2014/main" id="{A90EC915-C962-4B57-815C-196E380F7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227477"/>
            <a:ext cx="10971356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37549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tel 1"/>
          <p:cNvSpPr>
            <a:spLocks noGrp="1"/>
          </p:cNvSpPr>
          <p:nvPr>
            <p:ph type="title"/>
          </p:nvPr>
        </p:nvSpPr>
        <p:spPr>
          <a:xfrm>
            <a:off x="479425" y="227477"/>
            <a:ext cx="10971356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5" name="Plassholder for innhold 2"/>
          <p:cNvSpPr>
            <a:spLocks noGrp="1"/>
          </p:cNvSpPr>
          <p:nvPr>
            <p:ph sz="half" idx="1"/>
          </p:nvPr>
        </p:nvSpPr>
        <p:spPr>
          <a:xfrm>
            <a:off x="479425" y="1700212"/>
            <a:ext cx="5328000" cy="4213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6" name="Plassholder for innhold 3"/>
          <p:cNvSpPr>
            <a:spLocks noGrp="1"/>
          </p:cNvSpPr>
          <p:nvPr>
            <p:ph sz="half" idx="2"/>
          </p:nvPr>
        </p:nvSpPr>
        <p:spPr>
          <a:xfrm>
            <a:off x="6122781" y="1700213"/>
            <a:ext cx="5328000" cy="4213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7" name="Plassholder for bunntekst 2"/>
          <p:cNvSpPr>
            <a:spLocks noGrp="1"/>
          </p:cNvSpPr>
          <p:nvPr>
            <p:ph type="ftr" sz="quarter" idx="11"/>
          </p:nvPr>
        </p:nvSpPr>
        <p:spPr>
          <a:xfrm>
            <a:off x="479425" y="6299831"/>
            <a:ext cx="8290684" cy="365125"/>
          </a:xfr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Koronakommisjonen</a:t>
            </a:r>
          </a:p>
        </p:txBody>
      </p:sp>
      <p:sp>
        <p:nvSpPr>
          <p:cNvPr id="18" name="Plassholder for dato 1"/>
          <p:cNvSpPr>
            <a:spLocks noGrp="1"/>
          </p:cNvSpPr>
          <p:nvPr>
            <p:ph type="dt" sz="half" idx="10"/>
          </p:nvPr>
        </p:nvSpPr>
        <p:spPr>
          <a:xfrm>
            <a:off x="9846343" y="6304594"/>
            <a:ext cx="1614577" cy="365125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7BD5A883-1CC4-4533-B66A-EB31B50DB321}" type="datetime4">
              <a:rPr lang="nb-NO" sz="1000" smtClean="0"/>
              <a:pPr algn="r"/>
              <a:t>4. mai 2022</a:t>
            </a:fld>
            <a:endParaRPr lang="nb-NO" sz="1000" dirty="0"/>
          </a:p>
        </p:txBody>
      </p:sp>
      <p:sp>
        <p:nvSpPr>
          <p:cNvPr id="19" name="Plassholder for lysbildenummer 3"/>
          <p:cNvSpPr>
            <a:spLocks noGrp="1"/>
          </p:cNvSpPr>
          <p:nvPr>
            <p:ph type="sldNum" sz="quarter" idx="12"/>
          </p:nvPr>
        </p:nvSpPr>
        <p:spPr>
          <a:xfrm>
            <a:off x="11555518" y="6304594"/>
            <a:ext cx="450010" cy="365125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29E3B291-050D-4A82-B0A1-DB349FC61753}" type="slidenum">
              <a:rPr lang="nb-NO" sz="1000" smtClean="0"/>
              <a:pPr algn="ctr"/>
              <a:t>‹#›</a:t>
            </a:fld>
            <a:endParaRPr lang="nb-NO" sz="1000" dirty="0"/>
          </a:p>
        </p:txBody>
      </p:sp>
    </p:spTree>
    <p:extLst>
      <p:ext uri="{BB962C8B-B14F-4D97-AF65-F5344CB8AC3E}">
        <p14:creationId xmlns:p14="http://schemas.microsoft.com/office/powerpoint/2010/main" val="3419569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e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tel 1"/>
          <p:cNvSpPr>
            <a:spLocks noGrp="1"/>
          </p:cNvSpPr>
          <p:nvPr>
            <p:ph type="title"/>
          </p:nvPr>
        </p:nvSpPr>
        <p:spPr>
          <a:xfrm>
            <a:off x="479425" y="227477"/>
            <a:ext cx="10961831" cy="1325563"/>
          </a:xfrm>
          <a:prstGeom prst="rect">
            <a:avLst/>
          </a:prstGeo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8" name="Plassholder for innhold 2"/>
          <p:cNvSpPr>
            <a:spLocks noGrp="1"/>
          </p:cNvSpPr>
          <p:nvPr>
            <p:ph sz="half" idx="1"/>
          </p:nvPr>
        </p:nvSpPr>
        <p:spPr>
          <a:xfrm>
            <a:off x="479425" y="1700213"/>
            <a:ext cx="3456000" cy="4213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9" name="Plassholder for innhold 3"/>
          <p:cNvSpPr>
            <a:spLocks noGrp="1"/>
          </p:cNvSpPr>
          <p:nvPr>
            <p:ph sz="half" idx="2"/>
          </p:nvPr>
        </p:nvSpPr>
        <p:spPr>
          <a:xfrm>
            <a:off x="4232340" y="1700213"/>
            <a:ext cx="3456000" cy="4213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20" name="Plassholder for innhold 3"/>
          <p:cNvSpPr>
            <a:spLocks noGrp="1"/>
          </p:cNvSpPr>
          <p:nvPr>
            <p:ph sz="half" idx="13"/>
          </p:nvPr>
        </p:nvSpPr>
        <p:spPr>
          <a:xfrm>
            <a:off x="7985256" y="1700213"/>
            <a:ext cx="3456000" cy="42132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21" name="Plassholder for bunntekst 2"/>
          <p:cNvSpPr>
            <a:spLocks noGrp="1"/>
          </p:cNvSpPr>
          <p:nvPr>
            <p:ph type="ftr" sz="quarter" idx="15"/>
          </p:nvPr>
        </p:nvSpPr>
        <p:spPr>
          <a:xfrm>
            <a:off x="479425" y="6299831"/>
            <a:ext cx="8290683" cy="365125"/>
          </a:xfr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Koronakommisjonen</a:t>
            </a:r>
          </a:p>
        </p:txBody>
      </p:sp>
      <p:sp>
        <p:nvSpPr>
          <p:cNvPr id="22" name="Plassholder for dato 1"/>
          <p:cNvSpPr>
            <a:spLocks noGrp="1"/>
          </p:cNvSpPr>
          <p:nvPr>
            <p:ph type="dt" sz="half" idx="14"/>
          </p:nvPr>
        </p:nvSpPr>
        <p:spPr>
          <a:xfrm>
            <a:off x="9846343" y="6304594"/>
            <a:ext cx="1614577" cy="365125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4158FA40-23E7-4707-AFE6-D83475C560DC}" type="datetime4">
              <a:rPr lang="nb-NO" sz="1000" smtClean="0"/>
              <a:pPr algn="r"/>
              <a:t>4. mai 2022</a:t>
            </a:fld>
            <a:endParaRPr lang="nb-NO" sz="1000" dirty="0"/>
          </a:p>
        </p:txBody>
      </p:sp>
      <p:sp>
        <p:nvSpPr>
          <p:cNvPr id="23" name="Plassholder for lysbildenummer 3"/>
          <p:cNvSpPr>
            <a:spLocks noGrp="1"/>
          </p:cNvSpPr>
          <p:nvPr>
            <p:ph type="sldNum" sz="quarter" idx="16"/>
          </p:nvPr>
        </p:nvSpPr>
        <p:spPr>
          <a:xfrm>
            <a:off x="11555518" y="6304594"/>
            <a:ext cx="450010" cy="365125"/>
          </a:xfr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29E3B291-050D-4A82-B0A1-DB349FC61753}" type="slidenum">
              <a:rPr lang="nb-NO" sz="1000" smtClean="0"/>
              <a:pPr algn="ctr"/>
              <a:t>‹#›</a:t>
            </a:fld>
            <a:endParaRPr lang="nb-NO" sz="1000" dirty="0"/>
          </a:p>
        </p:txBody>
      </p:sp>
    </p:spTree>
    <p:extLst>
      <p:ext uri="{BB962C8B-B14F-4D97-AF65-F5344CB8AC3E}">
        <p14:creationId xmlns:p14="http://schemas.microsoft.com/office/powerpoint/2010/main" val="3455077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9"/>
          <p:cNvSpPr>
            <a:spLocks noGrp="1"/>
          </p:cNvSpPr>
          <p:nvPr>
            <p:ph type="pic" sz="quarter" idx="13" hasCustomPrompt="1"/>
          </p:nvPr>
        </p:nvSpPr>
        <p:spPr>
          <a:xfrm>
            <a:off x="7051200" y="0"/>
            <a:ext cx="5140800" cy="6858000"/>
          </a:xfrm>
          <a:prstGeom prst="rect">
            <a:avLst/>
          </a:prstGeom>
          <a:solidFill>
            <a:schemeClr val="accent3"/>
          </a:solidFill>
        </p:spPr>
        <p:txBody>
          <a:bodyPr tIns="3708000" anchor="t" anchorCtr="1">
            <a:normAutofit/>
          </a:bodyPr>
          <a:lstStyle>
            <a:lvl1pPr marL="0" indent="0" algn="ctr">
              <a:buNone/>
              <a:defRPr sz="1400" baseline="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Sett inn bilde</a:t>
            </a:r>
          </a:p>
        </p:txBody>
      </p:sp>
      <p:sp>
        <p:nvSpPr>
          <p:cNvPr id="12" name="Tittel 1"/>
          <p:cNvSpPr>
            <a:spLocks noGrp="1"/>
          </p:cNvSpPr>
          <p:nvPr>
            <p:ph type="title"/>
          </p:nvPr>
        </p:nvSpPr>
        <p:spPr>
          <a:xfrm>
            <a:off x="479427" y="227477"/>
            <a:ext cx="6128107" cy="1325563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3" name="Plassholder for innhold 2"/>
          <p:cNvSpPr>
            <a:spLocks noGrp="1"/>
          </p:cNvSpPr>
          <p:nvPr>
            <p:ph idx="1"/>
          </p:nvPr>
        </p:nvSpPr>
        <p:spPr>
          <a:xfrm>
            <a:off x="479427" y="1700213"/>
            <a:ext cx="6128107" cy="420063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4" name="Plassholder for tekst 8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10245515" y="4418296"/>
            <a:ext cx="3089275" cy="450008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dirty="0"/>
              <a:t>Foto/illustrasjon: © Navn</a:t>
            </a:r>
          </a:p>
        </p:txBody>
      </p:sp>
      <p:sp>
        <p:nvSpPr>
          <p:cNvPr id="10" name="Plassholder for bunntekst 2">
            <a:extLst>
              <a:ext uri="{FF2B5EF4-FFF2-40B4-BE49-F238E27FC236}">
                <a16:creationId xmlns:a16="http://schemas.microsoft.com/office/drawing/2014/main" id="{FEA3F119-E1DA-43F7-9E75-D59E7CFC3708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478800" y="6300000"/>
            <a:ext cx="8290683" cy="365125"/>
          </a:xfr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Koronakommisjonen</a:t>
            </a:r>
          </a:p>
        </p:txBody>
      </p:sp>
    </p:spTree>
    <p:extLst>
      <p:ext uri="{BB962C8B-B14F-4D97-AF65-F5344CB8AC3E}">
        <p14:creationId xmlns:p14="http://schemas.microsoft.com/office/powerpoint/2010/main" val="4004830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utt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ktangel 12">
            <a:extLst>
              <a:ext uri="{FF2B5EF4-FFF2-40B4-BE49-F238E27FC236}">
                <a16:creationId xmlns:a16="http://schemas.microsoft.com/office/drawing/2014/main" id="{F0B7A916-900E-4F49-9ABA-416A8D5666D5}"/>
              </a:ext>
            </a:extLst>
          </p:cNvPr>
          <p:cNvSpPr/>
          <p:nvPr/>
        </p:nvSpPr>
        <p:spPr>
          <a:xfrm>
            <a:off x="0" y="1560394"/>
            <a:ext cx="12192000" cy="2745834"/>
          </a:xfrm>
          <a:prstGeom prst="rect">
            <a:avLst/>
          </a:prstGeom>
          <a:solidFill>
            <a:srgbClr val="DADDB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7" name="Bilde 6" descr="Et bilde som inneholder kake, plante, hånd, blomst&#10;&#10;Automatisk generert beskrivelse">
            <a:extLst>
              <a:ext uri="{FF2B5EF4-FFF2-40B4-BE49-F238E27FC236}">
                <a16:creationId xmlns:a16="http://schemas.microsoft.com/office/drawing/2014/main" id="{35DD3430-1FCF-43F6-BEB8-DCBF56B34E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667906"/>
            <a:ext cx="4572000" cy="2571750"/>
          </a:xfrm>
          <a:prstGeom prst="rect">
            <a:avLst/>
          </a:prstGeom>
        </p:spPr>
      </p:pic>
      <p:sp>
        <p:nvSpPr>
          <p:cNvPr id="2" name="TekstSylinder 1">
            <a:extLst>
              <a:ext uri="{FF2B5EF4-FFF2-40B4-BE49-F238E27FC236}">
                <a16:creationId xmlns:a16="http://schemas.microsoft.com/office/drawing/2014/main" id="{846613D2-25B6-4647-9525-F377637382A8}"/>
              </a:ext>
            </a:extLst>
          </p:cNvPr>
          <p:cNvSpPr txBox="1"/>
          <p:nvPr/>
        </p:nvSpPr>
        <p:spPr>
          <a:xfrm>
            <a:off x="0" y="4601001"/>
            <a:ext cx="12192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000" b="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Takk for oppmerksomheten!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7FAC50BE-95C3-4987-BA0A-962D306D89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465" y="295333"/>
            <a:ext cx="597503" cy="990124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C341506B-889B-4F94-B754-D370FE9A0C0B}"/>
              </a:ext>
            </a:extLst>
          </p:cNvPr>
          <p:cNvSpPr/>
          <p:nvPr/>
        </p:nvSpPr>
        <p:spPr>
          <a:xfrm>
            <a:off x="1474320" y="545989"/>
            <a:ext cx="5953609" cy="6916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r>
              <a:rPr lang="nb-NO" sz="2400" b="0" kern="0" spc="0" baseline="0" dirty="0">
                <a:solidFill>
                  <a:schemeClr val="tx1"/>
                </a:solidFill>
                <a:latin typeface="Arial" panose="020B0604020202020204" pitchFamily="34" charset="0"/>
                <a:ea typeface="Open Sans Semibold" panose="020B0706030804020204" pitchFamily="34" charset="0"/>
                <a:cs typeface="Arial" panose="020B0604020202020204" pitchFamily="34" charset="0"/>
              </a:rPr>
              <a:t>Koronakommisjonen</a:t>
            </a:r>
          </a:p>
          <a:p>
            <a:r>
              <a:rPr lang="nb-NO" sz="1100" kern="12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Kommisjonen er oppnevnt i statsråd 24. april 2020</a:t>
            </a:r>
            <a:endParaRPr lang="nb-NO" sz="1100" kern="1200" dirty="0">
              <a:solidFill>
                <a:schemeClr val="tx1"/>
              </a:solidFill>
              <a:latin typeface="Arial" panose="020B0604020202020204" pitchFamily="34" charset="0"/>
              <a:ea typeface="Open Sans" panose="020B0606030504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12258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D8FC39-A38B-4DA8-9FE0-5C9ABDCD6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B675D39-C6FE-4506-839B-8F7E4FE692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AFFFCC1-9032-4B91-AA81-1B39A053D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F3DF17-5EEB-42C1-B5E6-7D05A1889EDC}" type="datetimeFigureOut">
              <a:rPr lang="nb-NO" smtClean="0"/>
              <a:t>04.05.2022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B76638B-573C-42F4-B667-7CDE8B897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D666198-8F82-468B-82BF-C049147ED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04491-53F6-4BFF-AC5C-B11ADE638EA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6034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78800" y="226800"/>
            <a:ext cx="10972800" cy="1324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78800" y="1562449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</p:txBody>
      </p:sp>
      <p:sp>
        <p:nvSpPr>
          <p:cNvPr id="7" name="Plassholder for bunntekst 2">
            <a:extLst>
              <a:ext uri="{FF2B5EF4-FFF2-40B4-BE49-F238E27FC236}">
                <a16:creationId xmlns:a16="http://schemas.microsoft.com/office/drawing/2014/main" id="{58D5FCB5-E794-4946-861B-0543336AD5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8800" y="6299831"/>
            <a:ext cx="8290684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Koronakommisjonen</a:t>
            </a:r>
          </a:p>
        </p:txBody>
      </p:sp>
      <p:sp>
        <p:nvSpPr>
          <p:cNvPr id="8" name="Plassholder for dato 1">
            <a:extLst>
              <a:ext uri="{FF2B5EF4-FFF2-40B4-BE49-F238E27FC236}">
                <a16:creationId xmlns:a16="http://schemas.microsoft.com/office/drawing/2014/main" id="{CCF743B3-8C21-4B7D-A599-D63022A10A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3" y="6304594"/>
            <a:ext cx="161457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4E68219D-A13D-4B1C-B8BC-772CE66C4F2B}" type="datetime4">
              <a:rPr lang="nb-NO" sz="1000" smtClean="0"/>
              <a:pPr algn="r"/>
              <a:t>4. mai 2022</a:t>
            </a:fld>
            <a:endParaRPr lang="nb-NO" sz="1000" dirty="0"/>
          </a:p>
        </p:txBody>
      </p:sp>
      <p:sp>
        <p:nvSpPr>
          <p:cNvPr id="9" name="Plassholder for lysbildenummer 3">
            <a:extLst>
              <a:ext uri="{FF2B5EF4-FFF2-40B4-BE49-F238E27FC236}">
                <a16:creationId xmlns:a16="http://schemas.microsoft.com/office/drawing/2014/main" id="{FA271345-6FF3-4F25-B24E-DF396F30C9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04594"/>
            <a:ext cx="45001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29E3B291-050D-4A82-B0A1-DB349FC61753}" type="slidenum">
              <a:rPr lang="nb-NO" sz="1000" smtClean="0"/>
              <a:pPr algn="ctr"/>
              <a:t>‹#›</a:t>
            </a:fld>
            <a:endParaRPr lang="nb-NO" sz="10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  <p:sldLayoutId id="2147483669" r:id="rId3"/>
    <p:sldLayoutId id="2147483670" r:id="rId4"/>
    <p:sldLayoutId id="2147483671" r:id="rId5"/>
    <p:sldLayoutId id="2147483672" r:id="rId6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Arial" panose="020B0604020202020204" pitchFamily="34" charset="0"/>
          <a:ea typeface="Open Sans Semibold" panose="020B0706030804020204" pitchFamily="34" charset="0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1pPr>
      <a:lvl2pPr marL="631825" indent="-269875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2pPr>
      <a:lvl3pPr marL="896938" indent="-2667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65225" indent="-268288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35100" indent="-269875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78800" y="226800"/>
            <a:ext cx="10972800" cy="1324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78800" y="1562449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</p:txBody>
      </p:sp>
      <p:sp>
        <p:nvSpPr>
          <p:cNvPr id="7" name="Plassholder for bunntekst 2">
            <a:extLst>
              <a:ext uri="{FF2B5EF4-FFF2-40B4-BE49-F238E27FC236}">
                <a16:creationId xmlns:a16="http://schemas.microsoft.com/office/drawing/2014/main" id="{58D5FCB5-E794-4946-861B-0543336AD5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8800" y="6299831"/>
            <a:ext cx="8290684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nb-NO" dirty="0"/>
              <a:t>Koronakommisjonen</a:t>
            </a:r>
          </a:p>
        </p:txBody>
      </p:sp>
      <p:sp>
        <p:nvSpPr>
          <p:cNvPr id="8" name="Plassholder for dato 1">
            <a:extLst>
              <a:ext uri="{FF2B5EF4-FFF2-40B4-BE49-F238E27FC236}">
                <a16:creationId xmlns:a16="http://schemas.microsoft.com/office/drawing/2014/main" id="{CCF743B3-8C21-4B7D-A599-D63022A10AC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846343" y="6304594"/>
            <a:ext cx="161457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4E68219D-A13D-4B1C-B8BC-772CE66C4F2B}" type="datetime4">
              <a:rPr lang="nb-NO" sz="1000" smtClean="0"/>
              <a:pPr algn="r"/>
              <a:t>4. mai 2022</a:t>
            </a:fld>
            <a:endParaRPr lang="nb-NO" sz="1000" dirty="0"/>
          </a:p>
        </p:txBody>
      </p:sp>
      <p:sp>
        <p:nvSpPr>
          <p:cNvPr id="9" name="Plassholder for lysbildenummer 3">
            <a:extLst>
              <a:ext uri="{FF2B5EF4-FFF2-40B4-BE49-F238E27FC236}">
                <a16:creationId xmlns:a16="http://schemas.microsoft.com/office/drawing/2014/main" id="{FA271345-6FF3-4F25-B24E-DF396F30C9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5518" y="6304594"/>
            <a:ext cx="45001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ctr"/>
            <a:fld id="{29E3B291-050D-4A82-B0A1-DB349FC61753}" type="slidenum">
              <a:rPr lang="nb-NO" sz="1000" smtClean="0"/>
              <a:pPr algn="ctr"/>
              <a:t>‹#›</a:t>
            </a:fld>
            <a:endParaRPr lang="nb-NO" sz="1000" dirty="0"/>
          </a:p>
        </p:txBody>
      </p:sp>
    </p:spTree>
    <p:extLst>
      <p:ext uri="{BB962C8B-B14F-4D97-AF65-F5344CB8AC3E}">
        <p14:creationId xmlns:p14="http://schemas.microsoft.com/office/powerpoint/2010/main" val="590063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Arial" panose="020B0604020202020204" pitchFamily="34" charset="0"/>
          <a:ea typeface="Open Sans Semibold" panose="020B0706030804020204" pitchFamily="34" charset="0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1pPr>
      <a:lvl2pPr marL="631825" indent="-269875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Open Sans" panose="020B0606030504020204" pitchFamily="34" charset="0"/>
          <a:cs typeface="Arial" panose="020B0604020202020204" pitchFamily="34" charset="0"/>
        </a:defRPr>
      </a:lvl2pPr>
      <a:lvl3pPr marL="896938" indent="-2667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165225" indent="-268288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435100" indent="-269875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14_C06F914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dertittel 1"/>
          <p:cNvSpPr>
            <a:spLocks noGrp="1"/>
          </p:cNvSpPr>
          <p:nvPr>
            <p:ph type="subTitle" idx="12"/>
          </p:nvPr>
        </p:nvSpPr>
        <p:spPr/>
        <p:txBody>
          <a:bodyPr/>
          <a:lstStyle/>
          <a:p>
            <a:r>
              <a:rPr lang="nb-NO" dirty="0"/>
              <a:t>Egil Matsen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nb-NO" dirty="0"/>
              <a:t>26.04.2022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quarter" idx="15"/>
          </p:nvPr>
        </p:nvSpPr>
        <p:spPr/>
        <p:txBody>
          <a:bodyPr>
            <a:normAutofit/>
          </a:bodyPr>
          <a:lstStyle/>
          <a:p>
            <a:r>
              <a:rPr lang="nb-NO" dirty="0" err="1"/>
              <a:t>Drugi</a:t>
            </a:r>
            <a:r>
              <a:rPr lang="nb-NO" dirty="0"/>
              <a:t> </a:t>
            </a:r>
            <a:r>
              <a:rPr lang="nb-NO" dirty="0" err="1"/>
              <a:t>raport</a:t>
            </a:r>
            <a:r>
              <a:rPr lang="nb-NO" dirty="0"/>
              <a:t> </a:t>
            </a:r>
            <a:r>
              <a:rPr lang="nb-NO" dirty="0" err="1"/>
              <a:t>komisji</a:t>
            </a:r>
            <a:r>
              <a:rPr lang="nb-NO" dirty="0"/>
              <a:t> ds. koronawirusa</a:t>
            </a:r>
          </a:p>
        </p:txBody>
      </p:sp>
    </p:spTree>
    <p:extLst>
      <p:ext uri="{BB962C8B-B14F-4D97-AF65-F5344CB8AC3E}">
        <p14:creationId xmlns:p14="http://schemas.microsoft.com/office/powerpoint/2010/main" val="3498558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5E81D147-99C7-455C-8121-E552EB7B27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nb-NO" dirty="0"/>
              <a:t>Mandat</a:t>
            </a:r>
          </a:p>
          <a:p>
            <a:pPr lvl="1"/>
            <a:r>
              <a:rPr lang="nb-NO" dirty="0" err="1"/>
              <a:t>przeprowadzenie</a:t>
            </a:r>
            <a:r>
              <a:rPr lang="nb-NO" dirty="0"/>
              <a:t> </a:t>
            </a:r>
            <a:r>
              <a:rPr lang="nb-NO" dirty="0" err="1"/>
              <a:t>dokładnego</a:t>
            </a:r>
            <a:r>
              <a:rPr lang="nb-NO" dirty="0"/>
              <a:t> i </a:t>
            </a:r>
            <a:r>
              <a:rPr lang="nb-NO" dirty="0" err="1"/>
              <a:t>kompleksowego</a:t>
            </a:r>
            <a:r>
              <a:rPr lang="nb-NO" dirty="0"/>
              <a:t> </a:t>
            </a:r>
            <a:r>
              <a:rPr lang="nb-NO" dirty="0" err="1"/>
              <a:t>przeglądu</a:t>
            </a:r>
            <a:r>
              <a:rPr lang="nb-NO" dirty="0"/>
              <a:t> i </a:t>
            </a:r>
            <a:r>
              <a:rPr lang="nb-NO" dirty="0" err="1"/>
              <a:t>oceny</a:t>
            </a:r>
            <a:r>
              <a:rPr lang="nb-NO" dirty="0"/>
              <a:t> post</a:t>
            </a:r>
            <a:r>
              <a:rPr lang="pl-PL" dirty="0"/>
              <a:t>ę</a:t>
            </a:r>
            <a:r>
              <a:rPr lang="nb-NO" dirty="0" err="1"/>
              <a:t>powania</a:t>
            </a:r>
            <a:r>
              <a:rPr lang="nb-NO" dirty="0"/>
              <a:t> </a:t>
            </a:r>
            <a:r>
              <a:rPr lang="nb-NO" dirty="0" err="1"/>
              <a:t>władz</a:t>
            </a:r>
            <a:r>
              <a:rPr lang="nb-NO" dirty="0"/>
              <a:t> z </a:t>
            </a:r>
            <a:r>
              <a:rPr lang="nb-NO" dirty="0" err="1"/>
              <a:t>pandemią</a:t>
            </a:r>
            <a:r>
              <a:rPr lang="nb-NO" dirty="0"/>
              <a:t> </a:t>
            </a:r>
            <a:r>
              <a:rPr lang="pl-PL" dirty="0"/>
              <a:t>COVID</a:t>
            </a:r>
            <a:r>
              <a:rPr lang="nb-NO" dirty="0"/>
              <a:t>-19</a:t>
            </a:r>
          </a:p>
          <a:p>
            <a:pPr lvl="1"/>
            <a:r>
              <a:rPr lang="nb-NO" dirty="0" err="1"/>
              <a:t>przed</a:t>
            </a:r>
            <a:r>
              <a:rPr lang="pl-PL" dirty="0"/>
              <a:t>stawienie</a:t>
            </a:r>
            <a:r>
              <a:rPr lang="nb-NO" dirty="0"/>
              <a:t> </a:t>
            </a:r>
            <a:r>
              <a:rPr lang="nb-NO" dirty="0" err="1"/>
              <a:t>propozycji</a:t>
            </a:r>
            <a:r>
              <a:rPr lang="nb-NO" dirty="0"/>
              <a:t> </a:t>
            </a:r>
            <a:r>
              <a:rPr lang="nb-NO" dirty="0" err="1"/>
              <a:t>działań</a:t>
            </a:r>
            <a:r>
              <a:rPr lang="nb-NO" dirty="0"/>
              <a:t>, </a:t>
            </a:r>
            <a:r>
              <a:rPr lang="nb-NO" dirty="0" err="1"/>
              <a:t>które</a:t>
            </a:r>
            <a:r>
              <a:rPr lang="nb-NO" dirty="0"/>
              <a:t> komisja </a:t>
            </a:r>
            <a:r>
              <a:rPr lang="nb-NO" dirty="0" err="1"/>
              <a:t>uważa</a:t>
            </a:r>
            <a:r>
              <a:rPr lang="nb-NO" dirty="0"/>
              <a:t> </a:t>
            </a:r>
            <a:r>
              <a:rPr lang="nb-NO" dirty="0" err="1"/>
              <a:t>za</a:t>
            </a:r>
            <a:r>
              <a:rPr lang="nb-NO" dirty="0"/>
              <a:t> </a:t>
            </a:r>
            <a:r>
              <a:rPr lang="nb-NO" dirty="0" err="1"/>
              <a:t>konieczne</a:t>
            </a:r>
            <a:r>
              <a:rPr lang="nb-NO" dirty="0"/>
              <a:t>, by w </a:t>
            </a:r>
            <a:r>
              <a:rPr lang="nb-NO" dirty="0" err="1"/>
              <a:t>przyszłości</a:t>
            </a:r>
            <a:r>
              <a:rPr lang="nb-NO" dirty="0"/>
              <a:t> </a:t>
            </a:r>
            <a:r>
              <a:rPr lang="pl-PL" dirty="0"/>
              <a:t>zapewnić</a:t>
            </a:r>
            <a:r>
              <a:rPr lang="nb-NO" dirty="0"/>
              <a:t> </a:t>
            </a:r>
            <a:r>
              <a:rPr lang="nb-NO" dirty="0" err="1"/>
              <a:t>lepszą</a:t>
            </a:r>
            <a:r>
              <a:rPr lang="nb-NO" dirty="0"/>
              <a:t> </a:t>
            </a:r>
            <a:r>
              <a:rPr lang="nb-NO" dirty="0" err="1"/>
              <a:t>gotowość</a:t>
            </a:r>
            <a:r>
              <a:rPr lang="nb-NO" dirty="0"/>
              <a:t> i by </a:t>
            </a:r>
            <a:r>
              <a:rPr lang="nb-NO" dirty="0" err="1"/>
              <a:t>lepiej</a:t>
            </a:r>
            <a:r>
              <a:rPr lang="nb-NO" dirty="0"/>
              <a:t> </a:t>
            </a:r>
            <a:r>
              <a:rPr lang="nb-NO" dirty="0" err="1"/>
              <a:t>poradzić</a:t>
            </a:r>
            <a:r>
              <a:rPr lang="nb-NO" dirty="0"/>
              <a:t> </a:t>
            </a:r>
            <a:r>
              <a:rPr lang="nb-NO" dirty="0" err="1"/>
              <a:t>sobie</a:t>
            </a:r>
            <a:r>
              <a:rPr lang="nb-NO" dirty="0"/>
              <a:t> z </a:t>
            </a:r>
            <a:r>
              <a:rPr lang="nb-NO" dirty="0" err="1"/>
              <a:t>kryzysem</a:t>
            </a:r>
            <a:endParaRPr lang="nb-NO" dirty="0"/>
          </a:p>
          <a:p>
            <a:pPr marL="358775" lvl="1" indent="0">
              <a:buNone/>
            </a:pPr>
            <a:endParaRPr lang="nb-NO" dirty="0"/>
          </a:p>
          <a:p>
            <a:pPr marL="0" indent="0">
              <a:buNone/>
            </a:pPr>
            <a:r>
              <a:rPr lang="nb-NO" dirty="0" err="1"/>
              <a:t>Pismo</a:t>
            </a:r>
            <a:r>
              <a:rPr lang="nb-NO" dirty="0"/>
              <a:t> z 12 </a:t>
            </a:r>
            <a:r>
              <a:rPr lang="nb-NO" dirty="0" err="1"/>
              <a:t>maja</a:t>
            </a:r>
            <a:r>
              <a:rPr lang="nb-NO" dirty="0"/>
              <a:t> 2022 od </a:t>
            </a:r>
            <a:r>
              <a:rPr lang="nb-NO" dirty="0" err="1"/>
              <a:t>Pani</a:t>
            </a:r>
            <a:r>
              <a:rPr lang="nb-NO" dirty="0"/>
              <a:t> premier </a:t>
            </a:r>
            <a:r>
              <a:rPr lang="nb-NO" dirty="0" err="1"/>
              <a:t>Erny</a:t>
            </a:r>
            <a:r>
              <a:rPr lang="nb-NO" dirty="0"/>
              <a:t> Solberg:</a:t>
            </a:r>
          </a:p>
          <a:p>
            <a:pPr lvl="1"/>
            <a:r>
              <a:rPr lang="nb-NO" dirty="0" err="1"/>
              <a:t>zbadanie</a:t>
            </a:r>
            <a:r>
              <a:rPr lang="nb-NO" dirty="0"/>
              <a:t> </a:t>
            </a:r>
            <a:r>
              <a:rPr lang="nb-NO" dirty="0" err="1"/>
              <a:t>prac</a:t>
            </a:r>
            <a:r>
              <a:rPr lang="nb-NO" dirty="0"/>
              <a:t> </a:t>
            </a:r>
            <a:r>
              <a:rPr lang="nb-NO" dirty="0" err="1"/>
              <a:t>rządu</a:t>
            </a:r>
            <a:r>
              <a:rPr lang="nb-NO" dirty="0"/>
              <a:t> </a:t>
            </a:r>
            <a:r>
              <a:rPr lang="nb-NO" dirty="0" err="1"/>
              <a:t>nad</a:t>
            </a:r>
            <a:r>
              <a:rPr lang="nb-NO" dirty="0"/>
              <a:t> </a:t>
            </a:r>
            <a:r>
              <a:rPr lang="nb-NO" dirty="0" err="1"/>
              <a:t>zapewnieniem</a:t>
            </a:r>
            <a:r>
              <a:rPr lang="nb-NO" dirty="0"/>
              <a:t> </a:t>
            </a:r>
            <a:r>
              <a:rPr lang="nb-NO" dirty="0" err="1"/>
              <a:t>szczepionek</a:t>
            </a:r>
            <a:r>
              <a:rPr lang="nb-NO" dirty="0"/>
              <a:t> </a:t>
            </a:r>
            <a:r>
              <a:rPr lang="nb-NO" dirty="0" err="1"/>
              <a:t>dla</a:t>
            </a:r>
            <a:r>
              <a:rPr lang="nb-NO" dirty="0"/>
              <a:t> </a:t>
            </a:r>
            <a:r>
              <a:rPr lang="nb-NO" dirty="0" err="1"/>
              <a:t>społeczeństwa</a:t>
            </a:r>
            <a:r>
              <a:rPr lang="nb-NO" dirty="0"/>
              <a:t> w </a:t>
            </a:r>
            <a:r>
              <a:rPr lang="nb-NO" dirty="0" err="1"/>
              <a:t>Norwegii</a:t>
            </a:r>
            <a:r>
              <a:rPr lang="nb-NO" dirty="0"/>
              <a:t> i </a:t>
            </a:r>
            <a:r>
              <a:rPr lang="nb-NO" dirty="0" err="1"/>
              <a:t>strategia</a:t>
            </a:r>
            <a:r>
              <a:rPr lang="nb-NO" dirty="0"/>
              <a:t> </a:t>
            </a:r>
            <a:r>
              <a:rPr lang="pl-PL" dirty="0"/>
              <a:t>wdrażania</a:t>
            </a:r>
            <a:r>
              <a:rPr lang="nb-NO" dirty="0"/>
              <a:t> </a:t>
            </a:r>
            <a:r>
              <a:rPr lang="nb-NO" dirty="0" err="1"/>
              <a:t>szczepionek</a:t>
            </a:r>
            <a:endParaRPr lang="nb-NO" dirty="0"/>
          </a:p>
          <a:p>
            <a:pPr lvl="1"/>
            <a:r>
              <a:rPr lang="nb-NO" dirty="0" err="1"/>
              <a:t>podanie</a:t>
            </a:r>
            <a:r>
              <a:rPr lang="nb-NO" dirty="0"/>
              <a:t> </a:t>
            </a:r>
            <a:r>
              <a:rPr lang="nb-NO" dirty="0" err="1"/>
              <a:t>całościowej</a:t>
            </a:r>
            <a:r>
              <a:rPr lang="nb-NO" dirty="0"/>
              <a:t> </a:t>
            </a:r>
            <a:r>
              <a:rPr lang="nb-NO" dirty="0" err="1"/>
              <a:t>ocenie</a:t>
            </a:r>
            <a:r>
              <a:rPr lang="nb-NO" dirty="0"/>
              <a:t> </a:t>
            </a:r>
            <a:r>
              <a:rPr lang="nb-NO" dirty="0" err="1"/>
              <a:t>potrzeby</a:t>
            </a:r>
            <a:r>
              <a:rPr lang="nb-NO" dirty="0"/>
              <a:t> </a:t>
            </a:r>
            <a:r>
              <a:rPr lang="nb-NO" dirty="0" err="1"/>
              <a:t>zasobu</a:t>
            </a:r>
            <a:r>
              <a:rPr lang="nb-NO" dirty="0"/>
              <a:t> </a:t>
            </a:r>
            <a:r>
              <a:rPr lang="nb-NO" dirty="0" err="1"/>
              <a:t>łóżek</a:t>
            </a:r>
            <a:r>
              <a:rPr lang="nb-NO" dirty="0"/>
              <a:t> i </a:t>
            </a:r>
            <a:r>
              <a:rPr lang="nb-NO" dirty="0" err="1"/>
              <a:t>gotowości</a:t>
            </a:r>
            <a:r>
              <a:rPr lang="nb-NO" dirty="0"/>
              <a:t> </a:t>
            </a:r>
            <a:r>
              <a:rPr lang="pl-PL" dirty="0"/>
              <a:t>świadczenia </a:t>
            </a:r>
            <a:r>
              <a:rPr lang="nb-NO" dirty="0" err="1"/>
              <a:t>intensywnej</a:t>
            </a:r>
            <a:r>
              <a:rPr lang="nb-NO" dirty="0"/>
              <a:t> </a:t>
            </a:r>
            <a:r>
              <a:rPr lang="nb-NO" dirty="0" err="1"/>
              <a:t>opieki</a:t>
            </a:r>
            <a:r>
              <a:rPr lang="nb-NO" dirty="0"/>
              <a:t> </a:t>
            </a:r>
            <a:r>
              <a:rPr lang="pl-PL" dirty="0"/>
              <a:t>medycznej </a:t>
            </a:r>
            <a:r>
              <a:rPr lang="nb-NO" dirty="0"/>
              <a:t>w </a:t>
            </a:r>
            <a:r>
              <a:rPr lang="pl-PL" dirty="0"/>
              <a:t>zakładach opieki zdrowotnej.</a:t>
            </a:r>
            <a:endParaRPr lang="nb-NO" dirty="0"/>
          </a:p>
          <a:p>
            <a:pPr lvl="1"/>
            <a:r>
              <a:rPr lang="nb-NO" dirty="0" err="1"/>
              <a:t>podanie</a:t>
            </a:r>
            <a:r>
              <a:rPr lang="nb-NO" dirty="0"/>
              <a:t> </a:t>
            </a:r>
            <a:r>
              <a:rPr lang="nb-NO" dirty="0" err="1"/>
              <a:t>dokładnej</a:t>
            </a:r>
            <a:r>
              <a:rPr lang="nb-NO" dirty="0"/>
              <a:t> </a:t>
            </a:r>
            <a:r>
              <a:rPr lang="nb-NO" dirty="0" err="1"/>
              <a:t>ocenie</a:t>
            </a:r>
            <a:r>
              <a:rPr lang="nb-NO" dirty="0"/>
              <a:t> </a:t>
            </a:r>
            <a:r>
              <a:rPr lang="nb-NO" dirty="0" err="1"/>
              <a:t>sytuacji</a:t>
            </a:r>
            <a:r>
              <a:rPr lang="nb-NO" dirty="0"/>
              <a:t> </a:t>
            </a:r>
            <a:r>
              <a:rPr lang="nb-NO" dirty="0" err="1"/>
              <a:t>lekarzy</a:t>
            </a:r>
            <a:r>
              <a:rPr lang="nb-NO" dirty="0"/>
              <a:t> </a:t>
            </a:r>
            <a:r>
              <a:rPr lang="nb-NO" dirty="0" err="1"/>
              <a:t>gminnych</a:t>
            </a:r>
            <a:r>
              <a:rPr lang="nb-NO" dirty="0"/>
              <a:t> i  </a:t>
            </a:r>
            <a:r>
              <a:rPr lang="nb-NO" dirty="0" err="1"/>
              <a:t>gminnych</a:t>
            </a:r>
            <a:r>
              <a:rPr lang="nb-NO" dirty="0"/>
              <a:t> </a:t>
            </a:r>
            <a:r>
              <a:rPr lang="nb-NO" dirty="0" err="1"/>
              <a:t>lekarzy</a:t>
            </a:r>
            <a:r>
              <a:rPr lang="nb-NO" dirty="0"/>
              <a:t> </a:t>
            </a:r>
            <a:r>
              <a:rPr lang="nb-NO" dirty="0" err="1"/>
              <a:t>epidemiologicznych</a:t>
            </a:r>
            <a:endParaRPr lang="nb-NO" dirty="0"/>
          </a:p>
          <a:p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2C4DC0D-D9E9-4D10-8431-606D392521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Koronakommisjonen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592EC7A-8F3F-48B4-8DDB-56E9AF0BBC3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fld id="{C9913190-7AEA-4875-B0BE-EF4E271E0717}" type="datetime4">
              <a:rPr lang="nb-NO" sz="1000" smtClean="0"/>
              <a:pPr algn="r"/>
              <a:t>4. mai 2022</a:t>
            </a:fld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A7EF7BA-8EB1-4BFC-8CE7-F27B3C5E308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2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B7B3A290-197D-4D07-B202-311B43886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Prace</a:t>
            </a:r>
            <a:r>
              <a:rPr lang="nb-NO" dirty="0"/>
              <a:t> </a:t>
            </a:r>
            <a:r>
              <a:rPr lang="nb-NO" dirty="0" err="1"/>
              <a:t>komisji</a:t>
            </a:r>
            <a:r>
              <a:rPr lang="nb-NO" dirty="0"/>
              <a:t> </a:t>
            </a:r>
            <a:r>
              <a:rPr lang="pl-PL" dirty="0"/>
              <a:t>nad</a:t>
            </a:r>
            <a:r>
              <a:rPr lang="nb-NO" dirty="0"/>
              <a:t> </a:t>
            </a:r>
            <a:r>
              <a:rPr lang="nb-NO" dirty="0" err="1"/>
              <a:t>drugim</a:t>
            </a:r>
            <a:r>
              <a:rPr lang="nb-NO" dirty="0"/>
              <a:t> </a:t>
            </a:r>
            <a:r>
              <a:rPr lang="nb-NO" dirty="0" err="1"/>
              <a:t>rapor</a:t>
            </a:r>
            <a:r>
              <a:rPr lang="pl-PL" dirty="0" err="1"/>
              <a:t>tem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6322429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FAF144F2-60EB-454B-AD7A-743E044448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Szeroka i złożona problematyka</a:t>
            </a:r>
            <a:r>
              <a:rPr lang="nb-NO" dirty="0"/>
              <a:t>. </a:t>
            </a:r>
            <a:r>
              <a:rPr lang="nb-NO" dirty="0" err="1"/>
              <a:t>Konieczność</a:t>
            </a:r>
            <a:r>
              <a:rPr lang="nb-NO" dirty="0"/>
              <a:t> </a:t>
            </a:r>
            <a:r>
              <a:rPr lang="nb-NO" dirty="0" err="1"/>
              <a:t>ograniczeń</a:t>
            </a:r>
            <a:br>
              <a:rPr lang="nb-NO" dirty="0"/>
            </a:br>
            <a:endParaRPr lang="nb-NO" dirty="0"/>
          </a:p>
          <a:p>
            <a:r>
              <a:rPr lang="nb-NO" dirty="0" err="1"/>
              <a:t>ograniczenia</a:t>
            </a:r>
            <a:r>
              <a:rPr lang="nb-NO" dirty="0"/>
              <a:t> z </a:t>
            </a:r>
            <a:r>
              <a:rPr lang="nb-NO" dirty="0" err="1"/>
              <a:t>tytułu</a:t>
            </a:r>
            <a:r>
              <a:rPr lang="nb-NO" dirty="0"/>
              <a:t> </a:t>
            </a:r>
            <a:r>
              <a:rPr lang="nb-NO" dirty="0" err="1"/>
              <a:t>mandatu</a:t>
            </a:r>
            <a:br>
              <a:rPr lang="nb-NO" dirty="0"/>
            </a:br>
            <a:endParaRPr lang="nb-NO" dirty="0"/>
          </a:p>
          <a:p>
            <a:r>
              <a:rPr lang="nb-NO" dirty="0" err="1"/>
              <a:t>ograniczenie</a:t>
            </a:r>
            <a:r>
              <a:rPr lang="nb-NO" dirty="0"/>
              <a:t> </a:t>
            </a:r>
            <a:r>
              <a:rPr lang="nb-NO" dirty="0" err="1"/>
              <a:t>czasowe</a:t>
            </a:r>
            <a:br>
              <a:rPr lang="nb-NO" dirty="0"/>
            </a:br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03789E1-4D65-49AB-BB41-C5128EC28B6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Koronakommisjonen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5C30396-5C33-40DF-BE30-629DE39B5CC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fld id="{C9913190-7AEA-4875-B0BE-EF4E271E0717}" type="datetime4">
              <a:rPr lang="nb-NO" sz="1000" smtClean="0"/>
              <a:pPr algn="r"/>
              <a:t>4. mai 2022</a:t>
            </a:fld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2C13CB1E-E293-45F1-8C42-145195A220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3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24E580AB-97B8-4EAD-95E1-4736748B2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Ograniczenia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65005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EE2B72C1-165F-4983-8410-4C4A81D17B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err="1"/>
              <a:t>sytuacja</a:t>
            </a:r>
            <a:r>
              <a:rPr lang="nb-NO" dirty="0"/>
              <a:t> </a:t>
            </a:r>
            <a:r>
              <a:rPr lang="nb-NO" dirty="0" err="1"/>
              <a:t>lekarzy</a:t>
            </a:r>
            <a:r>
              <a:rPr lang="nb-NO" dirty="0"/>
              <a:t> </a:t>
            </a:r>
            <a:r>
              <a:rPr lang="nb-NO" dirty="0" err="1"/>
              <a:t>gminnych</a:t>
            </a:r>
            <a:r>
              <a:rPr lang="nb-NO" dirty="0"/>
              <a:t> i </a:t>
            </a:r>
            <a:r>
              <a:rPr lang="nb-NO" dirty="0" err="1"/>
              <a:t>gminnych</a:t>
            </a:r>
            <a:r>
              <a:rPr lang="nb-NO" dirty="0"/>
              <a:t> </a:t>
            </a:r>
            <a:r>
              <a:rPr lang="nb-NO" dirty="0" err="1"/>
              <a:t>lekarzy</a:t>
            </a:r>
            <a:r>
              <a:rPr lang="nb-NO" dirty="0"/>
              <a:t> </a:t>
            </a:r>
            <a:r>
              <a:rPr lang="nb-NO" dirty="0" err="1"/>
              <a:t>epidemiologicznych</a:t>
            </a:r>
            <a:r>
              <a:rPr lang="nb-NO" dirty="0"/>
              <a:t> w </a:t>
            </a:r>
            <a:r>
              <a:rPr lang="nb-NO" dirty="0" err="1"/>
              <a:t>czasie</a:t>
            </a:r>
            <a:r>
              <a:rPr lang="nb-NO" dirty="0"/>
              <a:t> </a:t>
            </a:r>
            <a:r>
              <a:rPr lang="nb-NO" dirty="0" err="1"/>
              <a:t>pandemii</a:t>
            </a:r>
            <a:endParaRPr lang="nb-NO" dirty="0"/>
          </a:p>
          <a:p>
            <a:r>
              <a:rPr lang="nb-NO" dirty="0" err="1"/>
              <a:t>Ilość</a:t>
            </a:r>
            <a:r>
              <a:rPr lang="nb-NO" dirty="0"/>
              <a:t> </a:t>
            </a:r>
            <a:r>
              <a:rPr lang="nb-NO" dirty="0" err="1"/>
              <a:t>łóżek</a:t>
            </a:r>
            <a:r>
              <a:rPr lang="nb-NO" dirty="0"/>
              <a:t> i </a:t>
            </a:r>
            <a:r>
              <a:rPr lang="nb-NO" dirty="0" err="1"/>
              <a:t>gotowości</a:t>
            </a:r>
            <a:r>
              <a:rPr lang="nb-NO" dirty="0"/>
              <a:t> </a:t>
            </a:r>
            <a:r>
              <a:rPr lang="nb-NO" dirty="0" err="1"/>
              <a:t>intensywnej</a:t>
            </a:r>
            <a:r>
              <a:rPr lang="nb-NO" dirty="0"/>
              <a:t> </a:t>
            </a:r>
            <a:r>
              <a:rPr lang="nb-NO" dirty="0" err="1"/>
              <a:t>opieki</a:t>
            </a:r>
            <a:r>
              <a:rPr lang="nb-NO" dirty="0"/>
              <a:t> </a:t>
            </a:r>
            <a:r>
              <a:rPr lang="pl-PL" dirty="0"/>
              <a:t>medycznej w zakładach opieki zdrowotnej</a:t>
            </a:r>
            <a:endParaRPr lang="nb-NO" dirty="0"/>
          </a:p>
          <a:p>
            <a:r>
              <a:rPr lang="nb-NO" dirty="0" err="1"/>
              <a:t>zakażenie</a:t>
            </a:r>
            <a:r>
              <a:rPr lang="nb-NO" dirty="0"/>
              <a:t> z </a:t>
            </a:r>
            <a:r>
              <a:rPr lang="nb-NO" dirty="0" err="1"/>
              <a:t>zagranicy</a:t>
            </a:r>
            <a:r>
              <a:rPr lang="nb-NO" dirty="0"/>
              <a:t>, </a:t>
            </a:r>
            <a:r>
              <a:rPr lang="nb-NO" dirty="0" err="1"/>
              <a:t>restrykcje</a:t>
            </a:r>
            <a:r>
              <a:rPr lang="nb-NO" dirty="0"/>
              <a:t> </a:t>
            </a:r>
            <a:r>
              <a:rPr lang="nb-NO" dirty="0" err="1"/>
              <a:t>wjazdowe</a:t>
            </a:r>
            <a:r>
              <a:rPr lang="nb-NO" dirty="0"/>
              <a:t> i </a:t>
            </a:r>
            <a:r>
              <a:rPr lang="nb-NO" dirty="0" err="1"/>
              <a:t>kwarantanna</a:t>
            </a:r>
            <a:r>
              <a:rPr lang="nb-NO" dirty="0"/>
              <a:t> </a:t>
            </a:r>
            <a:r>
              <a:rPr lang="nb-NO" dirty="0" err="1"/>
              <a:t>wjazdowa</a:t>
            </a:r>
            <a:endParaRPr lang="nb-NO" dirty="0"/>
          </a:p>
          <a:p>
            <a:r>
              <a:rPr lang="nb-NO" dirty="0" err="1"/>
              <a:t>prace</a:t>
            </a:r>
            <a:r>
              <a:rPr lang="nb-NO" dirty="0"/>
              <a:t> </a:t>
            </a:r>
            <a:r>
              <a:rPr lang="nb-NO" dirty="0" err="1"/>
              <a:t>władz</a:t>
            </a:r>
            <a:r>
              <a:rPr lang="nb-NO" dirty="0"/>
              <a:t> w </a:t>
            </a:r>
            <a:r>
              <a:rPr lang="nb-NO" dirty="0" err="1"/>
              <a:t>celu</a:t>
            </a:r>
            <a:r>
              <a:rPr lang="nb-NO" dirty="0"/>
              <a:t> </a:t>
            </a:r>
            <a:r>
              <a:rPr lang="nb-NO" dirty="0" err="1"/>
              <a:t>zapewnienia</a:t>
            </a:r>
            <a:r>
              <a:rPr lang="pl-PL" dirty="0"/>
              <a:t> </a:t>
            </a:r>
            <a:r>
              <a:rPr lang="nb-NO" dirty="0" err="1"/>
              <a:t>szczepionek</a:t>
            </a:r>
            <a:r>
              <a:rPr lang="nb-NO" dirty="0"/>
              <a:t> </a:t>
            </a:r>
            <a:r>
              <a:rPr lang="nb-NO" dirty="0" err="1"/>
              <a:t>społeczeństwu</a:t>
            </a:r>
            <a:r>
              <a:rPr lang="nb-NO" dirty="0"/>
              <a:t> </a:t>
            </a:r>
            <a:r>
              <a:rPr lang="nb-NO" dirty="0" err="1"/>
              <a:t>norweskiemu</a:t>
            </a:r>
            <a:endParaRPr lang="nb-NO" dirty="0"/>
          </a:p>
          <a:p>
            <a:r>
              <a:rPr lang="nb-NO" dirty="0" err="1"/>
              <a:t>strategia</a:t>
            </a:r>
            <a:r>
              <a:rPr lang="nb-NO" dirty="0"/>
              <a:t> </a:t>
            </a:r>
            <a:r>
              <a:rPr lang="nb-NO" dirty="0" err="1"/>
              <a:t>szczepień</a:t>
            </a:r>
            <a:r>
              <a:rPr lang="nb-NO" dirty="0"/>
              <a:t> i </a:t>
            </a:r>
            <a:r>
              <a:rPr lang="nb-NO" dirty="0" err="1"/>
              <a:t>przeprowadzenie</a:t>
            </a:r>
            <a:r>
              <a:rPr lang="nb-NO" dirty="0"/>
              <a:t> </a:t>
            </a:r>
            <a:r>
              <a:rPr lang="nb-NO" dirty="0" err="1"/>
              <a:t>szczepie</a:t>
            </a:r>
            <a:r>
              <a:rPr lang="pl-PL" dirty="0"/>
              <a:t>ń</a:t>
            </a:r>
            <a:endParaRPr lang="nb-NO" dirty="0"/>
          </a:p>
          <a:p>
            <a:r>
              <a:rPr lang="nb-NO" dirty="0" err="1"/>
              <a:t>pandemia</a:t>
            </a:r>
            <a:r>
              <a:rPr lang="nb-NO" dirty="0"/>
              <a:t> </a:t>
            </a:r>
            <a:r>
              <a:rPr lang="nb-NO" dirty="0" err="1"/>
              <a:t>atakowała</a:t>
            </a:r>
            <a:r>
              <a:rPr lang="nb-NO" dirty="0"/>
              <a:t> </a:t>
            </a:r>
            <a:r>
              <a:rPr lang="nb-NO" dirty="0" err="1"/>
              <a:t>nierówno</a:t>
            </a: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87384313-70A8-4760-ADDB-4AA40EAD98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Koronakommisjonen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7C1E8B5-565F-4F0D-9D24-EC5DE4E939E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fld id="{C9913190-7AEA-4875-B0BE-EF4E271E0717}" type="datetime4">
              <a:rPr lang="nb-NO" sz="1000" smtClean="0"/>
              <a:pPr algn="r"/>
              <a:t>4. mai 2022</a:t>
            </a:fld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49FAED7-B70D-4593-AE23-4CA50324EA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4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81A2A294-C37F-4798-A0BB-ABB79EFC3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Sześć</a:t>
            </a:r>
            <a:r>
              <a:rPr lang="nb-NO" dirty="0"/>
              <a:t> </a:t>
            </a:r>
            <a:r>
              <a:rPr lang="nb-NO" dirty="0" err="1"/>
              <a:t>podprojektów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1314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3C4C173C-8BC2-49D5-B509-C112DB5050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przyjęto</a:t>
            </a:r>
            <a:r>
              <a:rPr lang="nb-NO" dirty="0"/>
              <a:t> </a:t>
            </a:r>
            <a:r>
              <a:rPr lang="nb-NO" dirty="0" err="1"/>
              <a:t>dużą</a:t>
            </a:r>
            <a:r>
              <a:rPr lang="nb-NO" dirty="0"/>
              <a:t> i </a:t>
            </a:r>
            <a:r>
              <a:rPr lang="nb-NO" dirty="0" err="1"/>
              <a:t>rozległą</a:t>
            </a:r>
            <a:r>
              <a:rPr lang="nb-NO" dirty="0"/>
              <a:t> </a:t>
            </a:r>
            <a:r>
              <a:rPr lang="nb-NO" dirty="0" err="1"/>
              <a:t>ilość</a:t>
            </a:r>
            <a:r>
              <a:rPr lang="nb-NO" dirty="0"/>
              <a:t> </a:t>
            </a:r>
            <a:r>
              <a:rPr lang="nb-NO" dirty="0" err="1"/>
              <a:t>materiału</a:t>
            </a:r>
            <a:br>
              <a:rPr lang="nb-NO" dirty="0"/>
            </a:br>
            <a:endParaRPr lang="nb-NO" dirty="0"/>
          </a:p>
          <a:p>
            <a:r>
              <a:rPr lang="nb-NO" dirty="0" err="1"/>
              <a:t>odbyto</a:t>
            </a:r>
            <a:r>
              <a:rPr lang="nb-NO" dirty="0"/>
              <a:t> </a:t>
            </a:r>
            <a:r>
              <a:rPr lang="nb-NO" dirty="0" err="1"/>
              <a:t>spotkania</a:t>
            </a:r>
            <a:r>
              <a:rPr lang="nb-NO" dirty="0"/>
              <a:t> z </a:t>
            </a:r>
            <a:r>
              <a:rPr lang="nb-NO" dirty="0" err="1"/>
              <a:t>setkami</a:t>
            </a:r>
            <a:r>
              <a:rPr lang="nb-NO" dirty="0"/>
              <a:t> </a:t>
            </a:r>
            <a:r>
              <a:rPr lang="nb-NO" dirty="0" err="1"/>
              <a:t>osób</a:t>
            </a:r>
            <a:r>
              <a:rPr lang="nb-NO" dirty="0"/>
              <a:t> w </a:t>
            </a:r>
            <a:r>
              <a:rPr lang="nb-NO" dirty="0" err="1"/>
              <a:t>trakcie</a:t>
            </a:r>
            <a:r>
              <a:rPr lang="nb-NO" dirty="0"/>
              <a:t> </a:t>
            </a:r>
            <a:r>
              <a:rPr lang="nb-NO" dirty="0" err="1"/>
              <a:t>rozmów</a:t>
            </a:r>
            <a:r>
              <a:rPr lang="nb-NO" dirty="0"/>
              <a:t> </a:t>
            </a:r>
            <a:r>
              <a:rPr lang="nb-NO" dirty="0" err="1"/>
              <a:t>nieformalnych</a:t>
            </a:r>
            <a:r>
              <a:rPr lang="nb-NO" dirty="0"/>
              <a:t>, </a:t>
            </a:r>
            <a:r>
              <a:rPr lang="nb-NO" dirty="0" err="1"/>
              <a:t>na</a:t>
            </a:r>
            <a:r>
              <a:rPr lang="nb-NO" dirty="0"/>
              <a:t> </a:t>
            </a:r>
            <a:r>
              <a:rPr lang="nb-NO" dirty="0" err="1"/>
              <a:t>spotkaniach</a:t>
            </a:r>
            <a:r>
              <a:rPr lang="nb-NO" dirty="0"/>
              <a:t> i </a:t>
            </a:r>
            <a:r>
              <a:rPr lang="nb-NO" dirty="0" err="1"/>
              <a:t>inspekcjach</a:t>
            </a:r>
            <a:br>
              <a:rPr lang="nb-NO" dirty="0"/>
            </a:br>
            <a:endParaRPr lang="nb-NO" dirty="0"/>
          </a:p>
          <a:p>
            <a:r>
              <a:rPr lang="nb-NO" dirty="0"/>
              <a:t>78 </a:t>
            </a:r>
            <a:r>
              <a:rPr lang="nb-NO" dirty="0" err="1"/>
              <a:t>formalnych</a:t>
            </a:r>
            <a:r>
              <a:rPr lang="nb-NO" dirty="0"/>
              <a:t> </a:t>
            </a:r>
            <a:r>
              <a:rPr lang="nb-NO" dirty="0" err="1"/>
              <a:t>wyjaśnień</a:t>
            </a:r>
            <a:br>
              <a:rPr lang="nb-NO" dirty="0"/>
            </a:br>
            <a:endParaRPr lang="nb-NO" dirty="0"/>
          </a:p>
          <a:p>
            <a:r>
              <a:rPr lang="nb-NO" dirty="0"/>
              <a:t>9 ek</a:t>
            </a:r>
            <a:r>
              <a:rPr lang="pl-PL" dirty="0"/>
              <a:t>s</a:t>
            </a:r>
            <a:r>
              <a:rPr lang="nb-NO" dirty="0" err="1"/>
              <a:t>pertyz</a:t>
            </a:r>
            <a:endParaRPr lang="nb-NO" strike="sngStrike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E1567CC-14B2-4E81-A6A9-6F4483EF38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Koronakommisjonen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5545C1A-3C69-4FA1-9C42-2082F33E212A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fld id="{C9913190-7AEA-4875-B0BE-EF4E271E0717}" type="datetime4">
              <a:rPr lang="nb-NO" sz="1000" smtClean="0"/>
              <a:pPr algn="r"/>
              <a:t>4. mai 2022</a:t>
            </a:fld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FE10B60-75FD-4E7F-85BB-26824FC970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5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F8BAFADF-88DB-4FF1-A578-F9AAA02502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Zbieranie</a:t>
            </a:r>
            <a:r>
              <a:rPr lang="nb-NO" dirty="0"/>
              <a:t> </a:t>
            </a:r>
            <a:r>
              <a:rPr lang="nb-NO" dirty="0" err="1"/>
              <a:t>informacji</a:t>
            </a:r>
            <a:r>
              <a:rPr lang="nb-NO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297815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FC21A613-6275-4424-ACE0-1A4C4BA094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Co </a:t>
            </a:r>
            <a:r>
              <a:rPr lang="nb-NO" dirty="0" err="1"/>
              <a:t>się</a:t>
            </a:r>
            <a:r>
              <a:rPr lang="nb-NO" dirty="0"/>
              <a:t> </a:t>
            </a:r>
            <a:r>
              <a:rPr lang="nb-NO" dirty="0" err="1"/>
              <a:t>wydarzyło</a:t>
            </a:r>
            <a:r>
              <a:rPr lang="nb-NO" dirty="0"/>
              <a:t> w </a:t>
            </a:r>
            <a:r>
              <a:rPr lang="nb-NO" dirty="0" err="1"/>
              <a:t>trakcie</a:t>
            </a:r>
            <a:r>
              <a:rPr lang="nb-NO" dirty="0"/>
              <a:t> </a:t>
            </a:r>
            <a:r>
              <a:rPr lang="nb-NO" dirty="0" err="1"/>
              <a:t>pandemii</a:t>
            </a:r>
            <a:r>
              <a:rPr lang="nb-NO" dirty="0"/>
              <a:t>?</a:t>
            </a:r>
            <a:br>
              <a:rPr lang="nb-NO" dirty="0"/>
            </a:br>
            <a:endParaRPr lang="nb-NO" dirty="0"/>
          </a:p>
          <a:p>
            <a:r>
              <a:rPr lang="nb-NO" dirty="0" err="1"/>
              <a:t>Dlaczego</a:t>
            </a:r>
            <a:r>
              <a:rPr lang="nb-NO" dirty="0"/>
              <a:t> to </a:t>
            </a:r>
            <a:r>
              <a:rPr lang="nb-NO" dirty="0" err="1"/>
              <a:t>się</a:t>
            </a:r>
            <a:r>
              <a:rPr lang="nb-NO" dirty="0"/>
              <a:t> </a:t>
            </a:r>
            <a:r>
              <a:rPr lang="nb-NO" dirty="0" err="1"/>
              <a:t>wydarzyło</a:t>
            </a:r>
            <a:r>
              <a:rPr lang="nb-NO" dirty="0"/>
              <a:t>?</a:t>
            </a:r>
            <a:br>
              <a:rPr lang="nb-NO" dirty="0"/>
            </a:br>
            <a:endParaRPr lang="nb-NO" dirty="0"/>
          </a:p>
          <a:p>
            <a:r>
              <a:rPr lang="nb-NO" dirty="0" err="1"/>
              <a:t>Jakie</a:t>
            </a:r>
            <a:r>
              <a:rPr lang="nb-NO" dirty="0"/>
              <a:t> to </a:t>
            </a:r>
            <a:r>
              <a:rPr lang="nb-NO" dirty="0" err="1"/>
              <a:t>miało</a:t>
            </a:r>
            <a:r>
              <a:rPr lang="nb-NO" dirty="0"/>
              <a:t> </a:t>
            </a:r>
            <a:r>
              <a:rPr lang="nb-NO" dirty="0" err="1"/>
              <a:t>konsekwencje</a:t>
            </a:r>
            <a:r>
              <a:rPr lang="nb-NO" dirty="0"/>
              <a:t>?</a:t>
            </a:r>
            <a:br>
              <a:rPr lang="nb-NO" dirty="0"/>
            </a:br>
            <a:endParaRPr lang="nb-NO" dirty="0"/>
          </a:p>
          <a:p>
            <a:r>
              <a:rPr lang="pl-PL" dirty="0"/>
              <a:t>Wnioski </a:t>
            </a:r>
            <a:r>
              <a:rPr lang="nb-NO" dirty="0"/>
              <a:t>i </a:t>
            </a:r>
            <a:r>
              <a:rPr lang="nb-NO" dirty="0" err="1"/>
              <a:t>zalecenia</a:t>
            </a:r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69D59E24-F67A-4AF9-B25D-1DA74450941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Koronakommisjonen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6D9ED52-3586-4735-A0E0-A2CE82DFB599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fld id="{C9913190-7AEA-4875-B0BE-EF4E271E0717}" type="datetime4">
              <a:rPr lang="nb-NO" sz="1000" smtClean="0"/>
              <a:pPr algn="r"/>
              <a:t>4. mai 2022</a:t>
            </a:fld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DDB9FC4-A89A-4EB7-AA9C-FEDF3AD265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6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D30EF18C-C862-4CE7-9C20-F4093AE79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Pytania</a:t>
            </a:r>
            <a:r>
              <a:rPr lang="nb-NO" dirty="0"/>
              <a:t>, </a:t>
            </a:r>
            <a:r>
              <a:rPr lang="nb-NO" dirty="0" err="1"/>
              <a:t>które</a:t>
            </a:r>
            <a:r>
              <a:rPr lang="nb-NO" dirty="0"/>
              <a:t> </a:t>
            </a:r>
            <a:r>
              <a:rPr lang="nb-NO" dirty="0" err="1"/>
              <a:t>zadaliśmy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10999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0EB9BEB9-363D-4A29-B82F-B601E52B0E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1. </a:t>
            </a:r>
            <a:r>
              <a:rPr lang="nb-NO" dirty="0" err="1"/>
              <a:t>Ogólnie</a:t>
            </a:r>
            <a:r>
              <a:rPr lang="nb-NO" dirty="0"/>
              <a:t> </a:t>
            </a:r>
            <a:r>
              <a:rPr lang="nb-NO" dirty="0" err="1"/>
              <a:t>społeczeństwo</a:t>
            </a:r>
            <a:r>
              <a:rPr lang="nb-NO" dirty="0"/>
              <a:t> w </a:t>
            </a:r>
            <a:r>
              <a:rPr lang="nb-NO" dirty="0" err="1"/>
              <a:t>kraju</a:t>
            </a:r>
            <a:r>
              <a:rPr lang="nb-NO" dirty="0"/>
              <a:t> i </a:t>
            </a:r>
            <a:r>
              <a:rPr lang="nb-NO" dirty="0" err="1"/>
              <a:t>władze</a:t>
            </a:r>
            <a:r>
              <a:rPr lang="nb-NO" dirty="0"/>
              <a:t> </a:t>
            </a:r>
            <a:r>
              <a:rPr lang="nb-NO" dirty="0" err="1"/>
              <a:t>norweskie</a:t>
            </a:r>
            <a:r>
              <a:rPr lang="nb-NO" dirty="0"/>
              <a:t> </a:t>
            </a:r>
            <a:r>
              <a:rPr lang="nb-NO" dirty="0" err="1"/>
              <a:t>dobrze</a:t>
            </a:r>
            <a:r>
              <a:rPr lang="nb-NO" dirty="0"/>
              <a:t> </a:t>
            </a:r>
            <a:r>
              <a:rPr lang="nb-NO" dirty="0" err="1"/>
              <a:t>poradziły</a:t>
            </a:r>
            <a:r>
              <a:rPr lang="nb-NO" dirty="0"/>
              <a:t> </a:t>
            </a:r>
            <a:r>
              <a:rPr lang="nb-NO" dirty="0" err="1"/>
              <a:t>sobie</a:t>
            </a:r>
            <a:r>
              <a:rPr lang="nb-NO" dirty="0"/>
              <a:t> z </a:t>
            </a:r>
            <a:r>
              <a:rPr lang="nb-NO" dirty="0" err="1"/>
              <a:t>pandemią</a:t>
            </a:r>
            <a:r>
              <a:rPr lang="nb-NO" dirty="0"/>
              <a:t>.</a:t>
            </a:r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0" indent="0">
              <a:buNone/>
            </a:pPr>
            <a:r>
              <a:rPr lang="nb-NO" dirty="0" err="1"/>
              <a:t>Wśród</a:t>
            </a:r>
            <a:r>
              <a:rPr lang="nb-NO" dirty="0"/>
              <a:t> </a:t>
            </a:r>
            <a:r>
              <a:rPr lang="nb-NO" dirty="0" err="1"/>
              <a:t>krajów</a:t>
            </a:r>
            <a:r>
              <a:rPr lang="nb-NO" dirty="0"/>
              <a:t> w </a:t>
            </a:r>
            <a:r>
              <a:rPr lang="nb-NO" dirty="0" err="1"/>
              <a:t>Europie</a:t>
            </a:r>
            <a:r>
              <a:rPr lang="nb-NO" dirty="0"/>
              <a:t> z:</a:t>
            </a:r>
          </a:p>
          <a:p>
            <a:pPr lvl="1"/>
            <a:r>
              <a:rPr lang="nb-NO" dirty="0" err="1"/>
              <a:t>najmniejsz</a:t>
            </a:r>
            <a:r>
              <a:rPr lang="nb-NO" dirty="0"/>
              <a:t></a:t>
            </a:r>
            <a:r>
              <a:rPr lang="nb-NO" dirty="0" err="1"/>
              <a:t>ą</a:t>
            </a:r>
            <a:r>
              <a:rPr lang="nb-NO" dirty="0"/>
              <a:t> </a:t>
            </a:r>
            <a:r>
              <a:rPr lang="nb-NO" dirty="0" err="1"/>
              <a:t>śmiertelnością</a:t>
            </a:r>
            <a:r>
              <a:rPr lang="nb-NO" dirty="0"/>
              <a:t> i </a:t>
            </a:r>
            <a:r>
              <a:rPr lang="nb-NO" dirty="0" err="1"/>
              <a:t>obciążeniem</a:t>
            </a:r>
            <a:r>
              <a:rPr lang="nb-NO" dirty="0"/>
              <a:t> </a:t>
            </a:r>
            <a:r>
              <a:rPr lang="nb-NO" dirty="0" err="1"/>
              <a:t>chorobą</a:t>
            </a:r>
            <a:endParaRPr lang="nb-NO" dirty="0"/>
          </a:p>
          <a:p>
            <a:pPr lvl="1"/>
            <a:r>
              <a:rPr lang="nb-NO" dirty="0" err="1"/>
              <a:t>najniższym</a:t>
            </a:r>
            <a:r>
              <a:rPr lang="nb-NO" dirty="0"/>
              <a:t> </a:t>
            </a:r>
            <a:r>
              <a:rPr lang="nb-NO" dirty="0" err="1"/>
              <a:t>obciążeniem</a:t>
            </a:r>
            <a:r>
              <a:rPr lang="nb-NO" dirty="0"/>
              <a:t> </a:t>
            </a:r>
            <a:r>
              <a:rPr lang="nb-NO" dirty="0" err="1"/>
              <a:t>restrykcjami</a:t>
            </a:r>
            <a:endParaRPr lang="nb-NO" dirty="0"/>
          </a:p>
          <a:p>
            <a:pPr lvl="1"/>
            <a:r>
              <a:rPr lang="nb-NO" dirty="0" err="1"/>
              <a:t>najmniejszym</a:t>
            </a:r>
            <a:r>
              <a:rPr lang="nb-NO" dirty="0"/>
              <a:t> </a:t>
            </a:r>
            <a:r>
              <a:rPr lang="nb-NO" dirty="0" err="1"/>
              <a:t>zmniejszeniem</a:t>
            </a:r>
            <a:r>
              <a:rPr lang="nb-NO" dirty="0"/>
              <a:t> </a:t>
            </a:r>
            <a:r>
              <a:rPr lang="nb-NO" dirty="0" err="1"/>
              <a:t>aktywności</a:t>
            </a:r>
            <a:r>
              <a:rPr lang="nb-NO" dirty="0"/>
              <a:t> </a:t>
            </a:r>
            <a:r>
              <a:rPr lang="nb-NO" dirty="0" err="1"/>
              <a:t>gospodarczej</a:t>
            </a:r>
            <a:r>
              <a:rPr lang="nb-NO" dirty="0"/>
              <a:t> </a:t>
            </a:r>
          </a:p>
          <a:p>
            <a:pPr lvl="1"/>
            <a:endParaRPr lang="nb-NO" dirty="0"/>
          </a:p>
          <a:p>
            <a:pPr lvl="1"/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EACAAB9-4C11-4364-8BA1-9259FB6251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Koronakommisjonen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B62BC53-4800-4759-A350-CA334CCC691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fld id="{C9913190-7AEA-4875-B0BE-EF4E271E0717}" type="datetime4">
              <a:rPr lang="nb-NO" sz="1000" smtClean="0"/>
              <a:pPr algn="r"/>
              <a:t>4. mai 2022</a:t>
            </a:fld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32510B0-1E85-4237-AC04-518842587D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7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F0CF1220-40A2-46F0-A226-B77856776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Kilka</a:t>
            </a:r>
            <a:r>
              <a:rPr lang="nb-NO" dirty="0"/>
              <a:t> </a:t>
            </a:r>
            <a:r>
              <a:rPr lang="nb-NO" dirty="0" err="1"/>
              <a:t>głównych</a:t>
            </a:r>
            <a:r>
              <a:rPr lang="nb-NO" dirty="0"/>
              <a:t> </a:t>
            </a:r>
            <a:r>
              <a:rPr lang="nb-NO" dirty="0" err="1"/>
              <a:t>ustaleń</a:t>
            </a:r>
            <a:r>
              <a:rPr lang="nb-NO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5744713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0EB9BEB9-363D-4A29-B82F-B601E52B0E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2. </a:t>
            </a:r>
            <a:r>
              <a:rPr lang="nb-NO" dirty="0" err="1"/>
              <a:t>Wiele</a:t>
            </a:r>
            <a:r>
              <a:rPr lang="nb-NO" dirty="0"/>
              <a:t> </a:t>
            </a:r>
            <a:r>
              <a:rPr lang="nb-NO" dirty="0" err="1"/>
              <a:t>pojedynczych</a:t>
            </a:r>
            <a:r>
              <a:rPr lang="nb-NO" dirty="0"/>
              <a:t> </a:t>
            </a:r>
            <a:r>
              <a:rPr lang="nb-NO" dirty="0" err="1"/>
              <a:t>osób</a:t>
            </a:r>
            <a:r>
              <a:rPr lang="nb-NO" dirty="0"/>
              <a:t> </a:t>
            </a:r>
            <a:r>
              <a:rPr lang="nb-NO" dirty="0" err="1"/>
              <a:t>wykonało</a:t>
            </a:r>
            <a:r>
              <a:rPr lang="nb-NO" dirty="0"/>
              <a:t> </a:t>
            </a:r>
            <a:r>
              <a:rPr lang="nb-NO" dirty="0" err="1"/>
              <a:t>wkład</a:t>
            </a:r>
            <a:r>
              <a:rPr lang="nb-NO" dirty="0"/>
              <a:t> </a:t>
            </a:r>
            <a:r>
              <a:rPr lang="nb-NO" dirty="0" err="1"/>
              <a:t>pracy</a:t>
            </a:r>
            <a:r>
              <a:rPr lang="nb-NO" dirty="0"/>
              <a:t> </a:t>
            </a:r>
            <a:r>
              <a:rPr lang="nb-NO" dirty="0" err="1"/>
              <a:t>znacznie</a:t>
            </a:r>
            <a:r>
              <a:rPr lang="nb-NO" dirty="0"/>
              <a:t> </a:t>
            </a:r>
            <a:r>
              <a:rPr lang="nb-NO" dirty="0" err="1"/>
              <a:t>ponad</a:t>
            </a:r>
            <a:r>
              <a:rPr lang="nb-NO" dirty="0"/>
              <a:t> </a:t>
            </a:r>
            <a:r>
              <a:rPr lang="nb-NO" dirty="0" err="1"/>
              <a:t>oczekiwania</a:t>
            </a:r>
            <a:r>
              <a:rPr lang="nb-NO" dirty="0"/>
              <a:t>. </a:t>
            </a:r>
          </a:p>
          <a:p>
            <a:pPr marL="274638" lvl="1" indent="0">
              <a:buNone/>
            </a:pPr>
            <a:r>
              <a:rPr lang="nb-NO" dirty="0"/>
              <a:t>W </a:t>
            </a:r>
            <a:r>
              <a:rPr lang="nb-NO" dirty="0" err="1"/>
              <a:t>służbie</a:t>
            </a:r>
            <a:r>
              <a:rPr lang="nb-NO" dirty="0"/>
              <a:t> </a:t>
            </a:r>
            <a:r>
              <a:rPr lang="nb-NO" dirty="0" err="1"/>
              <a:t>zdrowia</a:t>
            </a:r>
            <a:r>
              <a:rPr lang="nb-NO" dirty="0"/>
              <a:t>, </a:t>
            </a:r>
            <a:r>
              <a:rPr lang="nb-NO" dirty="0" err="1"/>
              <a:t>administracji</a:t>
            </a:r>
            <a:r>
              <a:rPr lang="nb-NO" dirty="0"/>
              <a:t> </a:t>
            </a:r>
            <a:r>
              <a:rPr lang="nb-NO" dirty="0" err="1"/>
              <a:t>publicznej</a:t>
            </a:r>
            <a:r>
              <a:rPr lang="nb-NO" dirty="0"/>
              <a:t>, </a:t>
            </a:r>
            <a:r>
              <a:rPr lang="nb-NO" dirty="0" err="1"/>
              <a:t>gminach</a:t>
            </a:r>
            <a:r>
              <a:rPr lang="nb-NO" dirty="0"/>
              <a:t> i </a:t>
            </a:r>
            <a:r>
              <a:rPr lang="nb-NO" dirty="0" err="1"/>
              <a:t>innych</a:t>
            </a:r>
            <a:r>
              <a:rPr lang="nb-NO" dirty="0"/>
              <a:t> </a:t>
            </a:r>
            <a:r>
              <a:rPr lang="nb-NO" dirty="0" err="1"/>
              <a:t>gałęziach</a:t>
            </a:r>
            <a:r>
              <a:rPr lang="nb-NO" dirty="0"/>
              <a:t> </a:t>
            </a:r>
            <a:r>
              <a:rPr lang="nb-NO" dirty="0" err="1"/>
              <a:t>gospodarki</a:t>
            </a:r>
            <a:r>
              <a:rPr lang="nb-NO" dirty="0"/>
              <a:t> </a:t>
            </a:r>
            <a:r>
              <a:rPr lang="nb-NO" dirty="0" err="1"/>
              <a:t>wykazano</a:t>
            </a:r>
            <a:r>
              <a:rPr lang="nb-NO" dirty="0"/>
              <a:t> </a:t>
            </a:r>
            <a:r>
              <a:rPr lang="nb-NO" dirty="0" err="1"/>
              <a:t>imponujące</a:t>
            </a:r>
            <a:r>
              <a:rPr lang="nb-NO" dirty="0"/>
              <a:t> </a:t>
            </a:r>
            <a:r>
              <a:rPr lang="nb-NO" dirty="0" err="1"/>
              <a:t>umiejętności</a:t>
            </a:r>
            <a:r>
              <a:rPr lang="nb-NO" dirty="0"/>
              <a:t> </a:t>
            </a:r>
            <a:r>
              <a:rPr lang="nb-NO" dirty="0" err="1"/>
              <a:t>adaptacji</a:t>
            </a:r>
            <a:r>
              <a:rPr lang="nb-NO" dirty="0"/>
              <a:t>, </a:t>
            </a:r>
            <a:r>
              <a:rPr lang="nb-NO" dirty="0" err="1"/>
              <a:t>dopasowania</a:t>
            </a:r>
            <a:r>
              <a:rPr lang="nb-NO" dirty="0"/>
              <a:t> i </a:t>
            </a:r>
            <a:r>
              <a:rPr lang="nb-NO" dirty="0" err="1"/>
              <a:t>zdolności</a:t>
            </a:r>
            <a:r>
              <a:rPr lang="nb-NO" dirty="0"/>
              <a:t> do </a:t>
            </a:r>
            <a:r>
              <a:rPr lang="nb-NO" dirty="0" err="1"/>
              <a:t>pracy</a:t>
            </a:r>
            <a:r>
              <a:rPr lang="nb-NO" dirty="0"/>
              <a:t>.</a:t>
            </a:r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EACAAB9-4C11-4364-8BA1-9259FB6251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Koronakommisjonen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B62BC53-4800-4759-A350-CA334CCC691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fld id="{C9913190-7AEA-4875-B0BE-EF4E271E0717}" type="datetime4">
              <a:rPr lang="nb-NO" sz="1000" smtClean="0"/>
              <a:pPr algn="r"/>
              <a:t>4. mai 2022</a:t>
            </a:fld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32510B0-1E85-4237-AC04-518842587D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8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F0CF1220-40A2-46F0-A226-B77856776B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Kilka</a:t>
            </a:r>
            <a:r>
              <a:rPr lang="nb-NO" dirty="0"/>
              <a:t> </a:t>
            </a:r>
            <a:r>
              <a:rPr lang="nb-NO" dirty="0" err="1"/>
              <a:t>głównych</a:t>
            </a:r>
            <a:r>
              <a:rPr lang="nb-NO" dirty="0"/>
              <a:t> </a:t>
            </a:r>
            <a:r>
              <a:rPr lang="nb-NO" dirty="0" err="1"/>
              <a:t>ustaleń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61400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1FF7B5CA-DADF-447A-B544-57505B75EE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3"/>
            </a:pPr>
            <a:r>
              <a:rPr lang="nb-NO" dirty="0" err="1"/>
              <a:t>Władze</a:t>
            </a:r>
            <a:r>
              <a:rPr lang="nb-NO" dirty="0"/>
              <a:t> </a:t>
            </a:r>
            <a:r>
              <a:rPr lang="nb-NO" dirty="0" err="1"/>
              <a:t>nie</a:t>
            </a:r>
            <a:r>
              <a:rPr lang="nb-NO" dirty="0"/>
              <a:t> </a:t>
            </a:r>
            <a:r>
              <a:rPr lang="nb-NO" dirty="0" err="1"/>
              <a:t>były</a:t>
            </a:r>
            <a:r>
              <a:rPr lang="nb-NO" dirty="0"/>
              <a:t> </a:t>
            </a:r>
            <a:r>
              <a:rPr lang="nb-NO" dirty="0" err="1"/>
              <a:t>wystarczająco</a:t>
            </a:r>
            <a:r>
              <a:rPr lang="nb-NO" dirty="0"/>
              <a:t> </a:t>
            </a:r>
            <a:r>
              <a:rPr lang="nb-NO" dirty="0" err="1"/>
              <a:t>dobrze</a:t>
            </a:r>
            <a:r>
              <a:rPr lang="nb-NO" dirty="0"/>
              <a:t> </a:t>
            </a:r>
            <a:r>
              <a:rPr lang="nb-NO" dirty="0" err="1"/>
              <a:t>przygotowane</a:t>
            </a:r>
            <a:r>
              <a:rPr lang="nb-NO" dirty="0"/>
              <a:t>, </a:t>
            </a:r>
            <a:r>
              <a:rPr lang="nb-NO" dirty="0" err="1"/>
              <a:t>kiedy</a:t>
            </a:r>
            <a:r>
              <a:rPr lang="nb-NO" dirty="0"/>
              <a:t> </a:t>
            </a:r>
            <a:r>
              <a:rPr lang="pl-PL" dirty="0"/>
              <a:t>rozległa</a:t>
            </a:r>
            <a:r>
              <a:rPr lang="nb-NO" dirty="0"/>
              <a:t> i </a:t>
            </a:r>
            <a:r>
              <a:rPr lang="pl-PL" dirty="0"/>
              <a:t>groźna</a:t>
            </a:r>
            <a:r>
              <a:rPr lang="nb-NO" dirty="0"/>
              <a:t> </a:t>
            </a:r>
            <a:r>
              <a:rPr lang="nb-NO" dirty="0" err="1"/>
              <a:t>pandemia</a:t>
            </a:r>
            <a:r>
              <a:rPr lang="nb-NO" dirty="0"/>
              <a:t> covid-19 </a:t>
            </a:r>
            <a:r>
              <a:rPr lang="nb-NO" dirty="0" err="1"/>
              <a:t>dotknęła</a:t>
            </a:r>
            <a:r>
              <a:rPr lang="nb-NO" dirty="0"/>
              <a:t> kraj. </a:t>
            </a:r>
          </a:p>
          <a:p>
            <a:pPr marL="788988" lvl="1" indent="-514350"/>
            <a:r>
              <a:rPr lang="nb-NO" dirty="0" err="1"/>
              <a:t>jed</a:t>
            </a:r>
            <a:r>
              <a:rPr lang="pl-PL" dirty="0"/>
              <a:t>no</a:t>
            </a:r>
            <a:r>
              <a:rPr lang="nb-NO" dirty="0"/>
              <a:t> z </a:t>
            </a:r>
            <a:r>
              <a:rPr lang="nb-NO" dirty="0" err="1"/>
              <a:t>głównych</a:t>
            </a:r>
            <a:r>
              <a:rPr lang="nb-NO" dirty="0"/>
              <a:t> </a:t>
            </a:r>
            <a:r>
              <a:rPr lang="pl-PL" dirty="0"/>
              <a:t>ustaleń</a:t>
            </a:r>
            <a:r>
              <a:rPr lang="nb-NO" dirty="0"/>
              <a:t> </a:t>
            </a:r>
            <a:r>
              <a:rPr lang="pl-PL" dirty="0"/>
              <a:t>z</a:t>
            </a:r>
            <a:r>
              <a:rPr lang="nb-NO" dirty="0"/>
              <a:t> </a:t>
            </a:r>
            <a:r>
              <a:rPr lang="nb-NO" dirty="0" err="1"/>
              <a:t>nasz</a:t>
            </a:r>
            <a:r>
              <a:rPr lang="pl-PL" dirty="0"/>
              <a:t>ego</a:t>
            </a:r>
            <a:r>
              <a:rPr lang="nb-NO" dirty="0"/>
              <a:t> </a:t>
            </a:r>
            <a:r>
              <a:rPr lang="nb-NO" dirty="0" err="1"/>
              <a:t>pierwsz</a:t>
            </a:r>
            <a:r>
              <a:rPr lang="pl-PL" dirty="0"/>
              <a:t>ego</a:t>
            </a:r>
            <a:r>
              <a:rPr lang="nb-NO" dirty="0"/>
              <a:t> </a:t>
            </a:r>
            <a:r>
              <a:rPr lang="nb-NO" dirty="0" err="1"/>
              <a:t>rapor</a:t>
            </a:r>
            <a:r>
              <a:rPr lang="pl-PL" dirty="0"/>
              <a:t>tu</a:t>
            </a:r>
            <a:endParaRPr lang="nb-NO" dirty="0"/>
          </a:p>
          <a:p>
            <a:pPr marL="788988" lvl="1" indent="-514350"/>
            <a:r>
              <a:rPr lang="nb-NO" dirty="0" err="1"/>
              <a:t>wzmocnione</a:t>
            </a:r>
            <a:r>
              <a:rPr lang="nb-NO" dirty="0"/>
              <a:t> </a:t>
            </a:r>
            <a:r>
              <a:rPr lang="nb-NO" dirty="0" err="1"/>
              <a:t>poprzez</a:t>
            </a:r>
            <a:r>
              <a:rPr lang="nb-NO" dirty="0"/>
              <a:t> </a:t>
            </a:r>
            <a:r>
              <a:rPr lang="nb-NO" dirty="0" err="1"/>
              <a:t>nasze</a:t>
            </a:r>
            <a:r>
              <a:rPr lang="nb-NO" dirty="0"/>
              <a:t> </a:t>
            </a:r>
            <a:r>
              <a:rPr lang="nb-NO" dirty="0" err="1"/>
              <a:t>badanie</a:t>
            </a:r>
            <a:r>
              <a:rPr lang="nb-NO" dirty="0"/>
              <a:t> </a:t>
            </a:r>
            <a:r>
              <a:rPr lang="nb-NO" dirty="0" err="1"/>
              <a:t>gotowości</a:t>
            </a:r>
            <a:r>
              <a:rPr lang="nb-NO" dirty="0"/>
              <a:t> </a:t>
            </a:r>
            <a:r>
              <a:rPr lang="pl-PL" dirty="0"/>
              <a:t>do świadczenia </a:t>
            </a:r>
            <a:r>
              <a:rPr lang="nb-NO" dirty="0" err="1"/>
              <a:t>intensywnej</a:t>
            </a:r>
            <a:r>
              <a:rPr lang="nb-NO" dirty="0"/>
              <a:t> </a:t>
            </a:r>
            <a:r>
              <a:rPr lang="nb-NO" dirty="0" err="1"/>
              <a:t>opieki</a:t>
            </a:r>
            <a:r>
              <a:rPr lang="nb-NO" dirty="0"/>
              <a:t> </a:t>
            </a:r>
            <a:r>
              <a:rPr lang="pl-PL" dirty="0"/>
              <a:t>medycznej </a:t>
            </a:r>
            <a:r>
              <a:rPr lang="nb-NO" dirty="0"/>
              <a:t>w </a:t>
            </a:r>
            <a:r>
              <a:rPr lang="nb-NO" dirty="0" err="1"/>
              <a:t>szpitalach</a:t>
            </a:r>
            <a:r>
              <a:rPr lang="nb-NO" dirty="0"/>
              <a:t> i </a:t>
            </a:r>
            <a:r>
              <a:rPr lang="nb-NO" dirty="0" err="1"/>
              <a:t>sytuacji</a:t>
            </a:r>
            <a:r>
              <a:rPr lang="nb-NO" dirty="0"/>
              <a:t> </a:t>
            </a:r>
            <a:r>
              <a:rPr lang="nb-NO" dirty="0" err="1"/>
              <a:t>lekarz</a:t>
            </a:r>
            <a:r>
              <a:rPr lang="pl-PL" dirty="0"/>
              <a:t>y</a:t>
            </a:r>
            <a:r>
              <a:rPr lang="nb-NO" dirty="0"/>
              <a:t> </a:t>
            </a:r>
            <a:r>
              <a:rPr lang="nb-NO" dirty="0" err="1"/>
              <a:t>gminny</a:t>
            </a:r>
            <a:r>
              <a:rPr lang="pl-PL" dirty="0" err="1"/>
              <a:t>ch</a:t>
            </a:r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18A70E0D-3D47-404E-9E8D-582A8E82543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Koronakommisjonen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31939F0-103B-484F-B8E6-92379FB5633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fld id="{C9913190-7AEA-4875-B0BE-EF4E271E0717}" type="datetime4">
              <a:rPr lang="nb-NO" sz="1000" smtClean="0"/>
              <a:pPr algn="r"/>
              <a:t>4. mai 2022</a:t>
            </a:fld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93C9C3CD-3F78-41D1-B6DE-D9F48AD57A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9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F7A7F9A2-6BF0-4516-BFE6-F349B0080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Kilka</a:t>
            </a:r>
            <a:r>
              <a:rPr lang="nb-NO" dirty="0"/>
              <a:t> </a:t>
            </a:r>
            <a:r>
              <a:rPr lang="nb-NO" dirty="0" err="1"/>
              <a:t>głównych</a:t>
            </a:r>
            <a:r>
              <a:rPr lang="nb-NO" dirty="0"/>
              <a:t> </a:t>
            </a:r>
            <a:r>
              <a:rPr lang="nb-NO" dirty="0" err="1"/>
              <a:t>ustaleń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1968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D7AF0E39-05D7-4B46-8CC2-82B369773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2815" y="1262743"/>
            <a:ext cx="10971356" cy="5041851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b-NO" b="1" dirty="0" err="1"/>
              <a:t>Główne</a:t>
            </a:r>
            <a:r>
              <a:rPr lang="nb-NO" b="1" dirty="0"/>
              <a:t> </a:t>
            </a:r>
            <a:r>
              <a:rPr lang="nb-NO" b="1" dirty="0" err="1"/>
              <a:t>ustalenia</a:t>
            </a:r>
            <a:r>
              <a:rPr lang="nb-NO" b="1" dirty="0"/>
              <a:t>: </a:t>
            </a:r>
          </a:p>
          <a:p>
            <a:r>
              <a:rPr lang="nb-NO" dirty="0" err="1"/>
              <a:t>Funkcja</a:t>
            </a:r>
            <a:r>
              <a:rPr lang="nb-NO" dirty="0"/>
              <a:t> </a:t>
            </a:r>
            <a:r>
              <a:rPr lang="nb-NO" dirty="0" err="1"/>
              <a:t>lekarza</a:t>
            </a:r>
            <a:r>
              <a:rPr lang="nb-NO" dirty="0"/>
              <a:t> </a:t>
            </a:r>
            <a:r>
              <a:rPr lang="nb-NO" dirty="0" err="1"/>
              <a:t>gminnego</a:t>
            </a:r>
            <a:r>
              <a:rPr lang="nb-NO" dirty="0"/>
              <a:t> </a:t>
            </a:r>
            <a:r>
              <a:rPr lang="nb-NO" dirty="0" err="1"/>
              <a:t>nie</a:t>
            </a:r>
            <a:r>
              <a:rPr lang="nb-NO" dirty="0"/>
              <a:t> </a:t>
            </a:r>
            <a:r>
              <a:rPr lang="nb-NO" dirty="0" err="1"/>
              <a:t>była</a:t>
            </a:r>
            <a:r>
              <a:rPr lang="nb-NO" dirty="0"/>
              <a:t> </a:t>
            </a:r>
            <a:r>
              <a:rPr lang="nb-NO" dirty="0" err="1"/>
              <a:t>wystarczająco</a:t>
            </a:r>
            <a:r>
              <a:rPr lang="nb-NO" dirty="0"/>
              <a:t> </a:t>
            </a:r>
            <a:r>
              <a:rPr lang="nb-NO" dirty="0" err="1"/>
              <a:t>dobrze</a:t>
            </a:r>
            <a:r>
              <a:rPr lang="nb-NO" dirty="0"/>
              <a:t> </a:t>
            </a:r>
            <a:r>
              <a:rPr lang="nb-NO" dirty="0" err="1"/>
              <a:t>przygotowana</a:t>
            </a:r>
            <a:r>
              <a:rPr lang="nb-NO" dirty="0"/>
              <a:t> </a:t>
            </a:r>
            <a:r>
              <a:rPr lang="nb-NO" dirty="0" err="1"/>
              <a:t>na</a:t>
            </a:r>
            <a:r>
              <a:rPr lang="nb-NO" dirty="0"/>
              <a:t> </a:t>
            </a:r>
            <a:r>
              <a:rPr lang="nb-NO" dirty="0" err="1"/>
              <a:t>pandemię</a:t>
            </a:r>
            <a:r>
              <a:rPr lang="nb-NO" dirty="0"/>
              <a:t>.</a:t>
            </a:r>
          </a:p>
          <a:p>
            <a:r>
              <a:rPr lang="nb-NO" dirty="0" err="1"/>
              <a:t>Lekarze</a:t>
            </a:r>
            <a:r>
              <a:rPr lang="nb-NO" dirty="0"/>
              <a:t> </a:t>
            </a:r>
            <a:r>
              <a:rPr lang="nb-NO" dirty="0" err="1"/>
              <a:t>gminni</a:t>
            </a:r>
            <a:r>
              <a:rPr lang="nb-NO" dirty="0"/>
              <a:t> </a:t>
            </a:r>
            <a:r>
              <a:rPr lang="nb-NO" dirty="0" err="1"/>
              <a:t>wykonali</a:t>
            </a:r>
            <a:r>
              <a:rPr lang="nb-NO" dirty="0"/>
              <a:t> </a:t>
            </a:r>
            <a:r>
              <a:rPr lang="nb-NO" dirty="0" err="1"/>
              <a:t>wkład</a:t>
            </a:r>
            <a:r>
              <a:rPr lang="nb-NO" dirty="0"/>
              <a:t> </a:t>
            </a:r>
            <a:r>
              <a:rPr lang="nb-NO" dirty="0" err="1"/>
              <a:t>pracy</a:t>
            </a:r>
            <a:r>
              <a:rPr lang="nb-NO" dirty="0"/>
              <a:t> </a:t>
            </a:r>
            <a:r>
              <a:rPr lang="nb-NO" dirty="0" err="1"/>
              <a:t>znacznie</a:t>
            </a:r>
            <a:r>
              <a:rPr lang="nb-NO" dirty="0"/>
              <a:t> </a:t>
            </a:r>
            <a:r>
              <a:rPr lang="nb-NO" dirty="0" err="1"/>
              <a:t>po</a:t>
            </a:r>
            <a:r>
              <a:rPr lang="pl-PL" dirty="0"/>
              <a:t>nad</a:t>
            </a:r>
            <a:r>
              <a:rPr lang="nb-NO" dirty="0"/>
              <a:t> </a:t>
            </a:r>
            <a:r>
              <a:rPr lang="nb-NO" dirty="0" err="1"/>
              <a:t>oczekiwany</a:t>
            </a:r>
            <a:r>
              <a:rPr lang="nb-NO" dirty="0"/>
              <a:t>.</a:t>
            </a:r>
          </a:p>
          <a:p>
            <a:r>
              <a:rPr lang="nb-NO" dirty="0" err="1"/>
              <a:t>Nowe</a:t>
            </a:r>
            <a:r>
              <a:rPr lang="nb-NO" dirty="0"/>
              <a:t> </a:t>
            </a:r>
            <a:r>
              <a:rPr lang="nb-NO" dirty="0" err="1"/>
              <a:t>zasady</a:t>
            </a:r>
            <a:r>
              <a:rPr lang="nb-NO" dirty="0"/>
              <a:t> i </a:t>
            </a:r>
            <a:r>
              <a:rPr lang="nb-NO" dirty="0" err="1"/>
              <a:t>restrykcje</a:t>
            </a:r>
            <a:r>
              <a:rPr lang="nb-NO" dirty="0"/>
              <a:t> </a:t>
            </a:r>
            <a:r>
              <a:rPr lang="nb-NO" dirty="0" err="1"/>
              <a:t>zostały</a:t>
            </a:r>
            <a:r>
              <a:rPr lang="nb-NO" dirty="0"/>
              <a:t> </a:t>
            </a:r>
            <a:r>
              <a:rPr lang="nb-NO" dirty="0" err="1"/>
              <a:t>ogłaszane</a:t>
            </a:r>
            <a:r>
              <a:rPr lang="nb-NO" dirty="0"/>
              <a:t> </a:t>
            </a:r>
            <a:r>
              <a:rPr lang="nb-NO" dirty="0" err="1"/>
              <a:t>na</a:t>
            </a:r>
            <a:r>
              <a:rPr lang="nb-NO" dirty="0"/>
              <a:t> </a:t>
            </a:r>
            <a:r>
              <a:rPr lang="nb-NO" dirty="0" err="1"/>
              <a:t>konferencjach</a:t>
            </a:r>
            <a:r>
              <a:rPr lang="nb-NO" dirty="0"/>
              <a:t> </a:t>
            </a:r>
            <a:r>
              <a:rPr lang="nb-NO" dirty="0" err="1"/>
              <a:t>prasowych</a:t>
            </a:r>
            <a:r>
              <a:rPr lang="nb-NO" dirty="0"/>
              <a:t>.</a:t>
            </a:r>
          </a:p>
          <a:p>
            <a:endParaRPr lang="nb-NO" dirty="0"/>
          </a:p>
          <a:p>
            <a:pPr marL="0" indent="0">
              <a:buNone/>
            </a:pPr>
            <a:r>
              <a:rPr lang="pl-PL" b="1" dirty="0"/>
              <a:t>Wnioski</a:t>
            </a:r>
            <a:r>
              <a:rPr lang="nb-NO" b="1" dirty="0"/>
              <a:t>:</a:t>
            </a:r>
          </a:p>
          <a:p>
            <a:r>
              <a:rPr lang="nb-NO" dirty="0" err="1"/>
              <a:t>Ważnym</a:t>
            </a:r>
            <a:r>
              <a:rPr lang="nb-NO" dirty="0"/>
              <a:t> jest, by </a:t>
            </a:r>
            <a:r>
              <a:rPr lang="nb-NO" dirty="0" err="1"/>
              <a:t>gminy</a:t>
            </a:r>
            <a:r>
              <a:rPr lang="nb-NO" dirty="0"/>
              <a:t> </a:t>
            </a:r>
            <a:r>
              <a:rPr lang="nb-NO" dirty="0" err="1"/>
              <a:t>dostrzegały</a:t>
            </a:r>
            <a:r>
              <a:rPr lang="nb-NO" dirty="0"/>
              <a:t> </a:t>
            </a:r>
            <a:r>
              <a:rPr lang="pl-PL" dirty="0"/>
              <a:t>ogromną </a:t>
            </a:r>
            <a:r>
              <a:rPr lang="nb-NO" dirty="0" err="1"/>
              <a:t>wartość</a:t>
            </a:r>
            <a:r>
              <a:rPr lang="nb-NO" dirty="0"/>
              <a:t> </a:t>
            </a:r>
            <a:r>
              <a:rPr lang="nb-NO" dirty="0" err="1"/>
              <a:t>funkcji</a:t>
            </a:r>
            <a:r>
              <a:rPr lang="nb-NO" dirty="0"/>
              <a:t> </a:t>
            </a:r>
            <a:r>
              <a:rPr lang="pl-PL" dirty="0"/>
              <a:t>pełnionej przez </a:t>
            </a:r>
            <a:r>
              <a:rPr lang="nb-NO" dirty="0" err="1"/>
              <a:t>lekarzy</a:t>
            </a:r>
            <a:r>
              <a:rPr lang="nb-NO" dirty="0"/>
              <a:t> </a:t>
            </a:r>
            <a:r>
              <a:rPr lang="nb-NO" dirty="0" err="1"/>
              <a:t>gminnych</a:t>
            </a:r>
            <a:r>
              <a:rPr lang="nb-NO" dirty="0"/>
              <a:t>, </a:t>
            </a:r>
            <a:r>
              <a:rPr lang="nb-NO" dirty="0" err="1"/>
              <a:t>zarówno</a:t>
            </a:r>
            <a:r>
              <a:rPr lang="nb-NO" dirty="0"/>
              <a:t> w </a:t>
            </a:r>
            <a:r>
              <a:rPr lang="nb-NO" dirty="0" err="1"/>
              <a:t>trakcie</a:t>
            </a:r>
            <a:r>
              <a:rPr lang="nb-NO" dirty="0"/>
              <a:t> jak i </a:t>
            </a:r>
            <a:r>
              <a:rPr lang="nb-NO" dirty="0" err="1"/>
              <a:t>poza</a:t>
            </a:r>
            <a:r>
              <a:rPr lang="nb-NO" dirty="0"/>
              <a:t> </a:t>
            </a:r>
            <a:r>
              <a:rPr lang="nb-NO" dirty="0" err="1"/>
              <a:t>kryzysem</a:t>
            </a:r>
            <a:r>
              <a:rPr lang="nb-NO" dirty="0"/>
              <a:t>.</a:t>
            </a:r>
          </a:p>
          <a:p>
            <a:r>
              <a:rPr lang="nb-NO" dirty="0" err="1"/>
              <a:t>Gminy</a:t>
            </a:r>
            <a:r>
              <a:rPr lang="nb-NO" dirty="0"/>
              <a:t> </a:t>
            </a:r>
            <a:r>
              <a:rPr lang="nb-NO" dirty="0" err="1"/>
              <a:t>powinny</a:t>
            </a:r>
            <a:r>
              <a:rPr lang="nb-NO" dirty="0"/>
              <a:t> </a:t>
            </a:r>
            <a:r>
              <a:rPr lang="nb-NO" dirty="0" err="1"/>
              <a:t>zadbać</a:t>
            </a:r>
            <a:r>
              <a:rPr lang="nb-NO" dirty="0"/>
              <a:t>, by </a:t>
            </a:r>
            <a:r>
              <a:rPr lang="nb-NO" dirty="0" err="1"/>
              <a:t>funkcja</a:t>
            </a:r>
            <a:r>
              <a:rPr lang="nb-NO" dirty="0"/>
              <a:t> </a:t>
            </a:r>
            <a:r>
              <a:rPr lang="nb-NO" dirty="0" err="1"/>
              <a:t>lekarzy</a:t>
            </a:r>
            <a:r>
              <a:rPr lang="nb-NO" dirty="0"/>
              <a:t> </a:t>
            </a:r>
            <a:r>
              <a:rPr lang="nb-NO" dirty="0" err="1"/>
              <a:t>gminnych</a:t>
            </a:r>
            <a:r>
              <a:rPr lang="nb-NO" dirty="0"/>
              <a:t> </a:t>
            </a:r>
            <a:r>
              <a:rPr lang="nb-NO" dirty="0" err="1"/>
              <a:t>nie</a:t>
            </a:r>
            <a:r>
              <a:rPr lang="nb-NO" dirty="0"/>
              <a:t> </a:t>
            </a:r>
            <a:r>
              <a:rPr lang="nb-NO" dirty="0" err="1"/>
              <a:t>była</a:t>
            </a:r>
            <a:r>
              <a:rPr lang="nb-NO" dirty="0"/>
              <a:t> w </a:t>
            </a:r>
            <a:r>
              <a:rPr lang="nb-NO" dirty="0" err="1"/>
              <a:t>pełni</a:t>
            </a:r>
            <a:r>
              <a:rPr lang="nb-NO" dirty="0"/>
              <a:t> </a:t>
            </a:r>
            <a:r>
              <a:rPr lang="pl-PL" dirty="0"/>
              <a:t>u</a:t>
            </a:r>
            <a:r>
              <a:rPr lang="nb-NO" dirty="0" err="1"/>
              <a:t>zależn</a:t>
            </a:r>
            <a:r>
              <a:rPr lang="pl-PL" dirty="0" err="1"/>
              <a:t>iona</a:t>
            </a:r>
            <a:r>
              <a:rPr lang="nb-NO" dirty="0"/>
              <a:t> od </a:t>
            </a:r>
            <a:r>
              <a:rPr lang="nb-NO" dirty="0" err="1"/>
              <a:t>pojedynczych</a:t>
            </a:r>
            <a:r>
              <a:rPr lang="nb-NO" dirty="0"/>
              <a:t> </a:t>
            </a:r>
            <a:r>
              <a:rPr lang="nb-NO" dirty="0" err="1"/>
              <a:t>osób</a:t>
            </a:r>
            <a:r>
              <a:rPr lang="nb-NO" dirty="0"/>
              <a:t>.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7D25FF31-417A-4981-AADD-70BF244325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nb-NO"/>
              <a:t>Koronakommisjonen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40881B7-E8B2-41BB-9A4F-B54007C37D0E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algn="r"/>
            <a:fld id="{C9913190-7AEA-4875-B0BE-EF4E271E0717}" type="datetime4">
              <a:rPr lang="nb-NO" sz="1000" smtClean="0"/>
              <a:pPr algn="r"/>
              <a:t>4. mai 2022</a:t>
            </a:fld>
            <a:endParaRPr lang="nb-NO" sz="1000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62DABFD-26EB-4265-90A7-B9F42F59C2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algn="ctr"/>
            <a:fld id="{29E3B291-050D-4A82-B0A1-DB349FC61753}" type="slidenum">
              <a:rPr lang="nb-NO" sz="1000" smtClean="0"/>
              <a:pPr algn="ctr"/>
              <a:t>10</a:t>
            </a:fld>
            <a:endParaRPr lang="nb-NO" sz="1000" dirty="0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BED49383-B901-46BA-A95B-702E24DF2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425" y="227478"/>
            <a:ext cx="10971356" cy="795780"/>
          </a:xfrm>
        </p:spPr>
        <p:txBody>
          <a:bodyPr/>
          <a:lstStyle/>
          <a:p>
            <a:r>
              <a:rPr lang="nb-NO" dirty="0" err="1"/>
              <a:t>Sytuacja</a:t>
            </a:r>
            <a:r>
              <a:rPr lang="nb-NO" dirty="0"/>
              <a:t> </a:t>
            </a:r>
            <a:r>
              <a:rPr lang="nb-NO" dirty="0" err="1"/>
              <a:t>lekarzy</a:t>
            </a:r>
            <a:r>
              <a:rPr lang="nb-NO" dirty="0"/>
              <a:t> </a:t>
            </a:r>
            <a:r>
              <a:rPr lang="nb-NO" dirty="0" err="1"/>
              <a:t>gminnych</a:t>
            </a:r>
            <a:r>
              <a:rPr lang="nb-NO" dirty="0"/>
              <a:t> w </a:t>
            </a:r>
            <a:r>
              <a:rPr lang="nb-NO" dirty="0" err="1"/>
              <a:t>trakcie</a:t>
            </a:r>
            <a:r>
              <a:rPr lang="nb-NO" dirty="0"/>
              <a:t> </a:t>
            </a:r>
            <a:r>
              <a:rPr lang="nb-NO" dirty="0" err="1"/>
              <a:t>pandemii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280913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7355D2D2-D017-4283-93BB-C228F6D098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Gotowość świadczenia intensywnej opieki medycznej w szpitalach</a:t>
            </a:r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7FA4A29B-4CA1-4349-9F8D-74087A1A4A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b="1" dirty="0"/>
              <a:t>Główne ustalenia</a:t>
            </a:r>
            <a:r>
              <a:rPr lang="nb-NO" b="1" dirty="0"/>
              <a:t>:</a:t>
            </a:r>
          </a:p>
          <a:p>
            <a:r>
              <a:rPr lang="pl-PL" dirty="0"/>
              <a:t>Gotowość świadczenia intensywnej opieki medycznej w szpitalach była zbyt słaba, kiedy w Norwegii wybuchła pandemia.</a:t>
            </a:r>
            <a:endParaRPr lang="nb-NO" dirty="0"/>
          </a:p>
          <a:p>
            <a:r>
              <a:rPr lang="pl-PL" dirty="0"/>
              <a:t>Władze wiedziały o niedostatkach w gotowości do świadczenia intensywnej opieki medycznej.</a:t>
            </a:r>
            <a:endParaRPr lang="nb-NO" dirty="0"/>
          </a:p>
          <a:p>
            <a:r>
              <a:rPr lang="pl-PL" dirty="0"/>
              <a:t>Rozpoczęto prace, aby zbadać zapotrzebowanie na intensywną opiekę medyczną, ale je wstrzymano – nie było zgody co do tego, jak definiować „miejsce</a:t>
            </a:r>
            <a:r>
              <a:rPr lang="pl-PL" dirty="0">
                <a:solidFill>
                  <a:srgbClr val="C00000"/>
                </a:solidFill>
              </a:rPr>
              <a:t> </a:t>
            </a:r>
            <a:r>
              <a:rPr lang="pl-PL" dirty="0"/>
              <a:t>na intensywnej terapii”</a:t>
            </a:r>
            <a:endParaRPr lang="nb-NO" dirty="0"/>
          </a:p>
          <a:p>
            <a:pPr marL="0" indent="0">
              <a:buNone/>
            </a:pPr>
            <a:r>
              <a:rPr lang="pl-PL" b="1" dirty="0"/>
              <a:t>Zalecenie</a:t>
            </a:r>
            <a:r>
              <a:rPr lang="nb-NO" b="1" dirty="0"/>
              <a:t>:</a:t>
            </a:r>
          </a:p>
          <a:p>
            <a:r>
              <a:rPr lang="pl-PL" dirty="0"/>
              <a:t>Należy nieco zwiększyć podstawową wydolność na oddziałach intensywnej opieki medycznej i oddziałach przejściowych.</a:t>
            </a:r>
            <a:endParaRPr lang="nb-NO" dirty="0"/>
          </a:p>
          <a:p>
            <a:r>
              <a:rPr lang="pl-PL" dirty="0"/>
              <a:t>Należy wykształcić większą liczbę personelu pielęgniarskiego na oddziałach intensywnej terapii.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280239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83BBC4C3-514B-4FCB-B911-B7BECA2F8A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Wiele spraw trafiało na biurko rządowe i było rozpatrywanych pod silną presją czasu.</a:t>
            </a:r>
            <a:r>
              <a:rPr lang="nb-NO" dirty="0"/>
              <a:t> </a:t>
            </a:r>
          </a:p>
          <a:p>
            <a:pPr marL="0" indent="0">
              <a:buNone/>
            </a:pPr>
            <a:endParaRPr lang="nb-NO" dirty="0"/>
          </a:p>
          <a:p>
            <a:r>
              <a:rPr lang="pl-PL" dirty="0"/>
              <a:t>Presję czasu można było zredukować poprzez lepszy rozdział pomiędzy decyzjami, które powinien podjąć rząd, a takimi, które można było podjąć na niższym szczeblu.</a:t>
            </a:r>
            <a:endParaRPr lang="nb-NO" strike="sngStrike" dirty="0"/>
          </a:p>
          <a:p>
            <a:endParaRPr lang="nb-NO" dirty="0"/>
          </a:p>
          <a:p>
            <a:r>
              <a:rPr lang="pl-PL" dirty="0"/>
              <a:t>Nie poświęcono wystarczającej uwagi temu, jak pandemia mogła się rozwijać i temu, jak należało z nią postępować.</a:t>
            </a:r>
            <a:endParaRPr lang="nb-NO" dirty="0"/>
          </a:p>
          <a:p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795ECD00-6F14-41B6-9C41-E5FA22F92C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Koronakommisjonen</a:t>
            </a:r>
            <a:endParaRPr kumimoji="0" lang="nb-NO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40D99E5-8795-4B3A-9050-8EB4AF9A368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913190-7AEA-4875-B0BE-EF4E271E0717}" type="datetime4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4. mai 2022</a:t>
            </a:fld>
            <a:endParaRPr kumimoji="0" lang="nb-NO" sz="1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D35C8C34-FED1-42E0-A23E-02BE554885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E3B291-050D-4A82-B0A1-DB349FC61753}" type="slidenum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nb-NO" sz="1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5208E831-66A5-45E1-9ECF-8F5CC6E0E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Rząd silnie kierował sposobem postępowania z pandemią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28537153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263EF2F4-6299-440E-A36A-1C01D1A69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365" y="2008872"/>
            <a:ext cx="10785475" cy="4576156"/>
          </a:xfrm>
        </p:spPr>
        <p:txBody>
          <a:bodyPr>
            <a:normAutofit/>
          </a:bodyPr>
          <a:lstStyle/>
          <a:p>
            <a:r>
              <a:rPr lang="pl-PL" dirty="0"/>
              <a:t>Władze wprowadziły daleko idące restrykcje wobec jednostek.</a:t>
            </a:r>
            <a:r>
              <a:rPr lang="nb-NO" dirty="0"/>
              <a:t> </a:t>
            </a:r>
          </a:p>
          <a:p>
            <a:endParaRPr lang="nb-NO" dirty="0"/>
          </a:p>
          <a:p>
            <a:r>
              <a:rPr lang="pl-PL" dirty="0"/>
              <a:t>Restrykcje były wprowadzane w pośpiechu, przy małym zaangażowaniu tych, którzy mieli wprowadzać przepisy w życie i były nieustannie poprawiane.</a:t>
            </a:r>
            <a:endParaRPr lang="nb-NO" dirty="0"/>
          </a:p>
          <a:p>
            <a:endParaRPr lang="nb-NO" dirty="0"/>
          </a:p>
          <a:p>
            <a:r>
              <a:rPr lang="pl-PL" dirty="0"/>
              <a:t>Niewielka wiedza na temat wpływu restrykcji na ochronę przed zakażeniem oraz ich konsekwencji dla społeczeństwa.</a:t>
            </a: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0B0CC5DD-EB67-493A-9B47-4FA6925617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Koronakommisjonen</a:t>
            </a:r>
            <a:endParaRPr kumimoji="0" lang="nb-NO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3C9B238-5B23-4139-A34A-A7E802B6260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913190-7AEA-4875-B0BE-EF4E271E0717}" type="datetime4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4. mai 2022</a:t>
            </a:fld>
            <a:endParaRPr kumimoji="0" lang="nb-NO" sz="1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AED872DD-D441-427E-A27A-66D26C6B80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E3B291-050D-4A82-B0A1-DB349FC61753}" type="slidenum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nb-NO" sz="1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8580EEF4-EB3F-4430-AD1C-F6B96A85C0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Import zakażeń, restrykcje wjazdowe i kwarantanna wjazdowa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132180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1C090372-E232-4C7D-8356-94607E6B9E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pl-PL" b="1" dirty="0"/>
              <a:t>Główne ustalenia</a:t>
            </a:r>
            <a:r>
              <a:rPr lang="nb-NO" b="1" dirty="0"/>
              <a:t>: </a:t>
            </a:r>
          </a:p>
          <a:p>
            <a:pPr lvl="1"/>
            <a:r>
              <a:rPr lang="pl-PL" dirty="0"/>
              <a:t>Władze bardzo dobrze poradziły sobie z zakupem szczepionek dla populacji. Strategia dołączenia do zakupu w ramach UE okazała się najlepszą, jaką Norwegia mogła wybrać.</a:t>
            </a:r>
            <a:br>
              <a:rPr lang="nb-NO" dirty="0"/>
            </a:br>
            <a:endParaRPr lang="nb-NO" dirty="0"/>
          </a:p>
          <a:p>
            <a:pPr lvl="1"/>
            <a:r>
              <a:rPr lang="nb-NO" dirty="0"/>
              <a:t>Nor</a:t>
            </a:r>
            <a:r>
              <a:rPr lang="pl-PL" dirty="0" err="1"/>
              <a:t>wegia</a:t>
            </a:r>
            <a:r>
              <a:rPr lang="pl-PL" dirty="0"/>
              <a:t> jest podatna na zagrożenia i uzależniona od sojuszy międzynarodowych w kwestii ochrony zdrowia.</a:t>
            </a:r>
            <a:r>
              <a:rPr lang="nb-NO" dirty="0"/>
              <a:t> </a:t>
            </a:r>
            <a:r>
              <a:rPr lang="pl-PL" dirty="0"/>
              <a:t>Udało się nam dzięki dobrej woli i pomocy UE i niektórych krajów europejskich.</a:t>
            </a:r>
            <a:endParaRPr lang="nb-NO" dirty="0"/>
          </a:p>
          <a:p>
            <a:endParaRPr lang="nb-NO" dirty="0"/>
          </a:p>
          <a:p>
            <a:pPr marL="0" indent="0">
              <a:buNone/>
            </a:pPr>
            <a:r>
              <a:rPr lang="pl-PL" b="1" dirty="0"/>
              <a:t>Wniosek</a:t>
            </a:r>
            <a:r>
              <a:rPr lang="nb-NO" b="1" dirty="0"/>
              <a:t>: </a:t>
            </a:r>
          </a:p>
          <a:p>
            <a:pPr lvl="1"/>
            <a:r>
              <a:rPr lang="pl-PL" dirty="0"/>
              <a:t>Aby zrównoważyć podatność na zagrożenia, istotne jest, aby Norwegia ściśle związała się z UE w ramach wzmocnionej unijnej współpracy dotyczącej ochrony zdrowia.</a:t>
            </a:r>
            <a:endParaRPr lang="nb-NO" dirty="0"/>
          </a:p>
          <a:p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5A31FE0C-1CDA-4DC4-9496-4AF5CAE0F7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Koronakommisjonen</a:t>
            </a:r>
            <a:endParaRPr kumimoji="0" lang="nb-NO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DBD4554C-03C8-4B0B-9DB7-0D82969F16EF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913190-7AEA-4875-B0BE-EF4E271E0717}" type="datetime4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4. mai 2022</a:t>
            </a:fld>
            <a:endParaRPr kumimoji="0" lang="nb-NO" sz="1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791EC75C-ED4D-4CBF-8B82-BFC61277899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E3B291-050D-4A82-B0A1-DB349FC61753}" type="slidenum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nb-NO" sz="1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9C53D8DE-F913-4144-B5C5-08D3E3A8E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Zakup szczepionek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072463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5A72E3A2-72D0-4111-A848-8154BB4B67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l-PL" b="1" dirty="0"/>
              <a:t>Główne ustalenia</a:t>
            </a:r>
            <a:r>
              <a:rPr lang="nb-NO" b="1" dirty="0"/>
              <a:t>: </a:t>
            </a:r>
          </a:p>
          <a:p>
            <a:pPr lvl="1"/>
            <a:r>
              <a:rPr lang="pl-PL" dirty="0"/>
              <a:t>Szczepienie populacji odniosło sukces i poskutkowało wysokim poziomem wyszczepienia.</a:t>
            </a:r>
            <a:endParaRPr lang="nb-NO" dirty="0"/>
          </a:p>
          <a:p>
            <a:pPr marL="0" indent="0">
              <a:buNone/>
            </a:pPr>
            <a:r>
              <a:rPr lang="nb-NO" dirty="0"/>
              <a:t> </a:t>
            </a:r>
          </a:p>
          <a:p>
            <a:pPr lvl="1"/>
            <a:r>
              <a:rPr lang="pl-PL" dirty="0"/>
              <a:t>Gdyby wcześniej wprowadzono geograficzne priorytety szczepień na obszarach o wysokiej liczbie zakażeń,</a:t>
            </a:r>
            <a:r>
              <a:rPr lang="pl-PL" dirty="0">
                <a:solidFill>
                  <a:srgbClr val="C00000"/>
                </a:solidFill>
              </a:rPr>
              <a:t> </a:t>
            </a:r>
            <a:r>
              <a:rPr lang="pl-PL" dirty="0"/>
              <a:t>to rząd w większym stopniu mógłby osiągnąć własne cele odnośnie ochrony zdrowia i zmniejszenia zakłóceń w funkcjonowaniu społeczeństwa.</a:t>
            </a:r>
            <a:endParaRPr lang="nb-NO" dirty="0"/>
          </a:p>
          <a:p>
            <a:endParaRPr lang="nb-NO" dirty="0"/>
          </a:p>
          <a:p>
            <a:pPr lvl="1"/>
            <a:r>
              <a:rPr lang="pl-PL" dirty="0"/>
              <a:t>Strategia szczepień nie przyczyniła się w wystarczającym stopniu do ochrony dzieci i młodzieży.</a:t>
            </a:r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F426256-BFDD-4ABA-A364-62B93A2842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Koronakommisjonen</a:t>
            </a:r>
            <a:endParaRPr kumimoji="0" lang="nb-NO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37981CC-5509-4219-956D-0FB0E25E3E2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913190-7AEA-4875-B0BE-EF4E271E0717}" type="datetime4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4. mai 2022</a:t>
            </a:fld>
            <a:endParaRPr kumimoji="0" lang="nb-NO" sz="1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59336E5-E3B3-45AD-8DDB-228C2AF3023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E3B291-050D-4A82-B0A1-DB349FC61753}" type="slidenum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nb-NO" sz="1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421A7103-5455-4039-8978-430007C9EE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l-PL" dirty="0"/>
              <a:t>Strategia szczepień i przeprowadzanie szczepień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749261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3E737DF5-0AF4-4091-BD1F-6B4D9D5411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l-PL" b="1" dirty="0"/>
              <a:t>Główne ustalenia</a:t>
            </a:r>
            <a:r>
              <a:rPr lang="nb-NO" b="1" dirty="0"/>
              <a:t>: </a:t>
            </a:r>
          </a:p>
          <a:p>
            <a:pPr lvl="1"/>
            <a:r>
              <a:rPr lang="pl-PL" dirty="0"/>
              <a:t>Władzom nie udało się w dostatecznym stopniu i zgodnie z własnymi założeniami ochronić dzieci i młodzież.</a:t>
            </a:r>
            <a:br>
              <a:rPr lang="nb-NO" dirty="0"/>
            </a:br>
            <a:endParaRPr lang="nb-NO" dirty="0"/>
          </a:p>
          <a:p>
            <a:pPr lvl="1"/>
            <a:r>
              <a:rPr lang="pl-PL" dirty="0"/>
              <a:t>Nie jesteśmy w stanie przewidzieć w pełni konsekwencji tego stanu rzeczy, ale obserwujemy pewne niepokojące </a:t>
            </a:r>
            <a:r>
              <a:rPr lang="pl-PL" dirty="0">
                <a:solidFill>
                  <a:srgbClr val="C00000"/>
                </a:solidFill>
              </a:rPr>
              <a:t>trendy</a:t>
            </a:r>
            <a:r>
              <a:rPr lang="pl-PL" dirty="0"/>
              <a:t>.</a:t>
            </a:r>
            <a:br>
              <a:rPr lang="nb-NO" dirty="0"/>
            </a:br>
            <a:endParaRPr lang="nb-NO" dirty="0"/>
          </a:p>
          <a:p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DD042FD5-96F7-4B5E-83FC-13700DC42A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Koronakommisjonen</a:t>
            </a:r>
            <a:endParaRPr kumimoji="0" lang="nb-NO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AACBBAD-C90E-4CDA-86E5-C96B3E5CA37B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913190-7AEA-4875-B0BE-EF4E271E0717}" type="datetime4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4. mai 2022</a:t>
            </a:fld>
            <a:endParaRPr kumimoji="0" lang="nb-NO" sz="1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72F11A5-E0A7-46CF-8985-0F7A84D72B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E3B291-050D-4A82-B0A1-DB349FC61753}" type="slidenum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nb-NO" sz="1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E0D624FD-CC0B-4C55-9763-C2BADD19D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Pandemi</a:t>
            </a:r>
            <a:r>
              <a:rPr lang="pl-PL" dirty="0"/>
              <a:t>a znacznie dotknęła dzieci, młodzież i studentów.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520204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8577A4FA-D976-4F96-9452-E261F0796D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pl-PL" b="1" dirty="0"/>
              <a:t>Główne ustalenia</a:t>
            </a:r>
            <a:r>
              <a:rPr lang="nb-NO" b="1" dirty="0"/>
              <a:t>: </a:t>
            </a:r>
          </a:p>
          <a:p>
            <a:r>
              <a:rPr lang="pl-PL" dirty="0"/>
              <a:t>Populacja imigrantów w Norwegii była </a:t>
            </a:r>
            <a:r>
              <a:rPr lang="pl-PL" dirty="0" err="1"/>
              <a:t>nadreprezentowana</a:t>
            </a:r>
            <a:r>
              <a:rPr lang="pl-PL" dirty="0"/>
              <a:t> wśród osób zakażonych i poważnie chorych, natomiast niedoreprezentowana wśród zaszczepionych.</a:t>
            </a:r>
            <a:endParaRPr lang="nb-NO" dirty="0"/>
          </a:p>
          <a:p>
            <a:r>
              <a:rPr lang="pl-PL" dirty="0"/>
              <a:t>Władze nie były wystarczająco przygotowane na poradzenie sobie z barierami finansowymi, praktycznymi i społecznymi wobec testowania, izolacji i szczepień u wielu osób o pochodzeniu imigranckim.</a:t>
            </a:r>
          </a:p>
          <a:p>
            <a:pPr marL="0" indent="0">
              <a:buNone/>
            </a:pPr>
            <a:endParaRPr lang="nb-NO" dirty="0"/>
          </a:p>
          <a:p>
            <a:r>
              <a:rPr lang="pl-PL" dirty="0"/>
              <a:t>Dużo czasu zajęło wdrożenie działań ukierunkowanych na tę część populacji.</a:t>
            </a:r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6A9BFF4-B205-4F13-9B8D-16D0276773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Koronakommisjonen</a:t>
            </a:r>
            <a:endParaRPr kumimoji="0" lang="nb-NO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A4F63F1-CCD0-4518-A73F-D055D2CED75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913190-7AEA-4875-B0BE-EF4E271E0717}" type="datetime4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4. mai 2022</a:t>
            </a:fld>
            <a:endParaRPr kumimoji="0" lang="nb-NO" sz="1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F213EA0-7798-44F1-9AA0-0359753D9B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E3B291-050D-4A82-B0A1-DB349FC61753}" type="slidenum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nb-NO" sz="1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827F7E21-FD91-49D0-811A-9C59F782A4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dirty="0"/>
              <a:t>Pandemi</a:t>
            </a:r>
            <a:r>
              <a:rPr lang="pl-PL" dirty="0"/>
              <a:t>a znacznie dotknęła</a:t>
            </a:r>
            <a:r>
              <a:rPr lang="pl-PL" dirty="0">
                <a:solidFill>
                  <a:srgbClr val="C00000"/>
                </a:solidFill>
              </a:rPr>
              <a:t> </a:t>
            </a:r>
            <a:r>
              <a:rPr lang="pl-PL" dirty="0"/>
              <a:t>populację imigrantów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5264417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DF3F479A-4E4F-4E75-ACD2-0E3CC4F5D6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l-PL" dirty="0"/>
              <a:t>Niektóre grupy w społeczeństwie zostały narażone na szereg nakładających się na siebie czynników ryzyka.</a:t>
            </a:r>
            <a:r>
              <a:rPr lang="nb-NO" dirty="0"/>
              <a:t> </a:t>
            </a:r>
            <a:br>
              <a:rPr lang="nb-NO" dirty="0"/>
            </a:br>
            <a:endParaRPr lang="nb-NO" dirty="0"/>
          </a:p>
          <a:p>
            <a:r>
              <a:rPr lang="pl-PL" dirty="0"/>
              <a:t>Dotyczy to w dużym stopniu dzieci i młodzieży</a:t>
            </a:r>
            <a:r>
              <a:rPr lang="nb-NO" dirty="0"/>
              <a:t>.</a:t>
            </a:r>
            <a:br>
              <a:rPr lang="nb-NO" dirty="0"/>
            </a:br>
            <a:endParaRPr lang="nb-NO" dirty="0"/>
          </a:p>
          <a:p>
            <a:r>
              <a:rPr lang="pl-PL" dirty="0"/>
              <a:t>Władze powinny ściśle monitorować sytuację i wprowadzać działania kompensacyjnie, bez stawiania szczególnych wymagań. Działania powinny być długofalowe i ukierunkowane.</a:t>
            </a:r>
            <a:br>
              <a:rPr lang="nb-NO" dirty="0"/>
            </a:br>
            <a:endParaRPr lang="nb-NO" dirty="0"/>
          </a:p>
          <a:p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95EDC97A-1E57-4F67-B690-9433B26E1B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Koronakommisjonen</a:t>
            </a:r>
            <a:endParaRPr kumimoji="0" lang="nb-NO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0906F30-D4BE-4D99-88FE-959376580C70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913190-7AEA-4875-B0BE-EF4E271E0717}" type="datetime4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4. mai 2022</a:t>
            </a:fld>
            <a:endParaRPr kumimoji="0" lang="nb-NO" sz="1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14DCC3A-F66F-495B-8ED3-D0A5021E73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E3B291-050D-4A82-B0A1-DB349FC61753}" type="slidenum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nb-NO" sz="1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61C875AA-8FE0-4747-903A-2FFAD6AD5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Pandemi</a:t>
            </a:r>
            <a:r>
              <a:rPr lang="pl-PL" dirty="0"/>
              <a:t>a wzmocniła nierówności społeczne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191346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innhold 1">
            <a:extLst>
              <a:ext uri="{FF2B5EF4-FFF2-40B4-BE49-F238E27FC236}">
                <a16:creationId xmlns:a16="http://schemas.microsoft.com/office/drawing/2014/main" id="{1A599307-A5A8-4154-8E5F-BAC9040164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dirty="0"/>
              <a:t>W celu lepszego przygotowania na przyszłe kryzysy.</a:t>
            </a:r>
            <a:br>
              <a:rPr lang="nb-NO" dirty="0"/>
            </a:br>
            <a:endParaRPr lang="nb-NO" dirty="0"/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Władze muszą wdrożyć działania w celu zmniejszenia podatności na ryzyka, które znamy.</a:t>
            </a:r>
            <a:endParaRPr lang="nb-NO" dirty="0"/>
          </a:p>
          <a:p>
            <a:pPr marL="514350" indent="-514350">
              <a:buFont typeface="+mj-lt"/>
              <a:buAutoNum type="arabicPeriod"/>
            </a:pPr>
            <a:endParaRPr lang="nb-NO" dirty="0"/>
          </a:p>
          <a:p>
            <a:pPr marL="514350" indent="-514350">
              <a:buFont typeface="+mj-lt"/>
              <a:buAutoNum type="arabicPeriod"/>
            </a:pPr>
            <a:r>
              <a:rPr lang="pl-PL" dirty="0"/>
              <a:t>Władze muszą zwrócić większą uwagę na słabe punkty Norwegii w kontekście międzynarodowych tras</a:t>
            </a:r>
            <a:r>
              <a:rPr lang="pl-PL" dirty="0">
                <a:solidFill>
                  <a:srgbClr val="C00000"/>
                </a:solidFill>
              </a:rPr>
              <a:t> </a:t>
            </a:r>
            <a:r>
              <a:rPr lang="pl-PL" dirty="0"/>
              <a:t>zaopatrzenia.</a:t>
            </a:r>
            <a:r>
              <a:rPr lang="nb-NO" dirty="0"/>
              <a:t> 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A40E7582-E62D-44DB-9733-0406D9E34F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Koronakommisjonen</a:t>
            </a:r>
            <a:endParaRPr kumimoji="0" lang="nb-NO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7E21FE2-541C-4F0C-B4C0-D57D1B33308D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9913190-7AEA-4875-B0BE-EF4E271E0717}" type="datetime4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4. mai 2022</a:t>
            </a:fld>
            <a:endParaRPr kumimoji="0" lang="nb-NO" sz="1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CD0F0A3F-1410-4272-B58F-2E8041BB19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E3B291-050D-4A82-B0A1-DB349FC61753}" type="slidenum">
              <a:rPr kumimoji="0" lang="nb-NO" sz="1000" b="0" i="0" u="none" strike="noStrike" kern="1200" cap="none" spc="0" normalizeH="0" baseline="0" noProof="0" smtClean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nb-NO" sz="10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180A3C86-2293-4769-8EBC-9D94B99E66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Dwa zalecenia nadrzędne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86359842"/>
      </p:ext>
    </p:extLst>
  </p:cSld>
  <p:clrMapOvr>
    <a:masterClrMapping/>
  </p:clrMapOvr>
</p:sld>
</file>

<file path=ppt/theme/theme1.xml><?xml version="1.0" encoding="utf-8"?>
<a:theme xmlns:a="http://schemas.openxmlformats.org/drawingml/2006/main" name="Koronakommisjonen_theme2">
  <a:themeElements>
    <a:clrScheme name="DEP-farger">
      <a:dk1>
        <a:srgbClr val="000000"/>
      </a:dk1>
      <a:lt1>
        <a:srgbClr val="FFFFFF"/>
      </a:lt1>
      <a:dk2>
        <a:srgbClr val="003761"/>
      </a:dk2>
      <a:lt2>
        <a:srgbClr val="FFFFFF"/>
      </a:lt2>
      <a:accent1>
        <a:srgbClr val="3867C8"/>
      </a:accent1>
      <a:accent2>
        <a:srgbClr val="FF6875"/>
      </a:accent2>
      <a:accent3>
        <a:srgbClr val="D7D3D3"/>
      </a:accent3>
      <a:accent4>
        <a:srgbClr val="009D6F"/>
      </a:accent4>
      <a:accent5>
        <a:srgbClr val="FBD036"/>
      </a:accent5>
      <a:accent6>
        <a:srgbClr val="5A6E82"/>
      </a:accent6>
      <a:hlink>
        <a:srgbClr val="30A5FF"/>
      </a:hlink>
      <a:folHlink>
        <a:srgbClr val="FF6875"/>
      </a:folHlink>
    </a:clrScheme>
    <a:fontScheme name="sd_skrif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Koronakommisjonen_theme2" id="{B34661FE-C534-497D-9042-DEF53160473C}" vid="{CBE54D4C-CD43-4312-BADF-0D008F26D40E}"/>
    </a:ext>
  </a:extLst>
</a:theme>
</file>

<file path=ppt/theme/theme2.xml><?xml version="1.0" encoding="utf-8"?>
<a:theme xmlns:a="http://schemas.openxmlformats.org/drawingml/2006/main" name="1_Koronakommisjonen_theme2">
  <a:themeElements>
    <a:clrScheme name="DEP-farger">
      <a:dk1>
        <a:srgbClr val="000000"/>
      </a:dk1>
      <a:lt1>
        <a:srgbClr val="FFFFFF"/>
      </a:lt1>
      <a:dk2>
        <a:srgbClr val="003761"/>
      </a:dk2>
      <a:lt2>
        <a:srgbClr val="FFFFFF"/>
      </a:lt2>
      <a:accent1>
        <a:srgbClr val="3867C8"/>
      </a:accent1>
      <a:accent2>
        <a:srgbClr val="FF6875"/>
      </a:accent2>
      <a:accent3>
        <a:srgbClr val="D7D3D3"/>
      </a:accent3>
      <a:accent4>
        <a:srgbClr val="009D6F"/>
      </a:accent4>
      <a:accent5>
        <a:srgbClr val="FBD036"/>
      </a:accent5>
      <a:accent6>
        <a:srgbClr val="5A6E82"/>
      </a:accent6>
      <a:hlink>
        <a:srgbClr val="30A5FF"/>
      </a:hlink>
      <a:folHlink>
        <a:srgbClr val="FF6875"/>
      </a:folHlink>
    </a:clrScheme>
    <a:fontScheme name="sd_skrif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Koronakommisjonen_theme2" id="{B34661FE-C534-497D-9042-DEF53160473C}" vid="{CBE54D4C-CD43-4312-BADF-0D008F26D40E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66108A073BFC942BA6CC8719EB5EDE6" ma:contentTypeVersion="2" ma:contentTypeDescription="Opprett et nytt dokument." ma:contentTypeScope="" ma:versionID="a726ae12e89b0e97f2699a4bd326e375">
  <xsd:schema xmlns:xsd="http://www.w3.org/2001/XMLSchema" xmlns:xs="http://www.w3.org/2001/XMLSchema" xmlns:p="http://schemas.microsoft.com/office/2006/metadata/properties" xmlns:ns2="de17518a-0594-4bbd-9c86-14cbe3c2e54e" targetNamespace="http://schemas.microsoft.com/office/2006/metadata/properties" ma:root="true" ma:fieldsID="8fe49b6094ea28ff579ea2fee7faefa6" ns2:_="">
    <xsd:import namespace="de17518a-0594-4bbd-9c86-14cbe3c2e54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17518a-0594-4bbd-9c86-14cbe3c2e54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EF8D8CA-82A4-4AAB-86BB-1C215B9215A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2FFF0D5-4C5C-4721-BD33-EA1B13C03512}">
  <ds:schemaRefs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purl.org/dc/elements/1.1/"/>
    <ds:schemaRef ds:uri="de17518a-0594-4bbd-9c86-14cbe3c2e54e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8ED773E1-1F12-404F-8A4A-B3E5CEAECD0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e17518a-0594-4bbd-9c86-14cbe3c2e5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Koronakommisjonen_theme</Template>
  <TotalTime>1192</TotalTime>
  <Words>1094</Words>
  <Application>Microsoft Office PowerPoint</Application>
  <PresentationFormat>Panoramiczny</PresentationFormat>
  <Paragraphs>179</Paragraphs>
  <Slides>19</Slides>
  <Notes>19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19</vt:i4>
      </vt:variant>
    </vt:vector>
  </HeadingPairs>
  <TitlesOfParts>
    <vt:vector size="24" baseType="lpstr">
      <vt:lpstr>Arial</vt:lpstr>
      <vt:lpstr>Calibri</vt:lpstr>
      <vt:lpstr>Verdana</vt:lpstr>
      <vt:lpstr>Koronakommisjonen_theme2</vt:lpstr>
      <vt:lpstr>1_Koronakommisjonen_theme2</vt:lpstr>
      <vt:lpstr>Prezentacja programu PowerPoint</vt:lpstr>
      <vt:lpstr>Prace komisji nad drugim raportem</vt:lpstr>
      <vt:lpstr>Ograniczenia</vt:lpstr>
      <vt:lpstr>Sześć podprojektów</vt:lpstr>
      <vt:lpstr>Zbieranie informacji </vt:lpstr>
      <vt:lpstr>Pytania, które zadaliśmy</vt:lpstr>
      <vt:lpstr>Kilka głównych ustaleń  </vt:lpstr>
      <vt:lpstr>Kilka głównych ustaleń</vt:lpstr>
      <vt:lpstr>Kilka głównych ustaleń</vt:lpstr>
      <vt:lpstr>Sytuacja lekarzy gminnych w trakcie pandemii</vt:lpstr>
      <vt:lpstr>Gotowość świadczenia intensywnej opieki medycznej w szpitalach</vt:lpstr>
      <vt:lpstr>Rząd silnie kierował sposobem postępowania z pandemią</vt:lpstr>
      <vt:lpstr>Import zakażeń, restrykcje wjazdowe i kwarantanna wjazdowa</vt:lpstr>
      <vt:lpstr>Zakup szczepionek</vt:lpstr>
      <vt:lpstr>Strategia szczepień i przeprowadzanie szczepień</vt:lpstr>
      <vt:lpstr>Pandemia znacznie dotknęła dzieci, młodzież i studentów.</vt:lpstr>
      <vt:lpstr>Pandemia znacznie dotknęła populację imigrantów</vt:lpstr>
      <vt:lpstr>Pandemia wzmocniła nierówności społeczne</vt:lpstr>
      <vt:lpstr>Dwa zalecenia nadrzędne</vt:lpstr>
    </vt:vector>
  </TitlesOfParts>
  <Company>Forsvarsdepartementet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Halvorsen, Siri</dc:creator>
  <cp:lastModifiedBy>Urszula</cp:lastModifiedBy>
  <cp:revision>87</cp:revision>
  <cp:lastPrinted>2022-04-26T08:16:39Z</cp:lastPrinted>
  <dcterms:created xsi:type="dcterms:W3CDTF">2020-05-14T19:07:53Z</dcterms:created>
  <dcterms:modified xsi:type="dcterms:W3CDTF">2022-05-04T08:42:11Z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0x010100866108A073BFC942BA6CC8719EB5EDE6</vt:lpwstr>
  </property>
  <property fmtid="{D5CDD505-2E9C-101B-9397-08002B2CF9AE}" pid="3" name="MSIP_Label_b22f7043-6caf-4431-9109-8eff758a1d8b_Enabled">
    <vt:lpwstr>true</vt:lpwstr>
  </property>
  <property fmtid="{D5CDD505-2E9C-101B-9397-08002B2CF9AE}" pid="4" name="MSIP_Label_b22f7043-6caf-4431-9109-8eff758a1d8b_SetDate">
    <vt:lpwstr>2022-04-29T07:21:45Z</vt:lpwstr>
  </property>
  <property fmtid="{D5CDD505-2E9C-101B-9397-08002B2CF9AE}" pid="5" name="MSIP_Label_b22f7043-6caf-4431-9109-8eff758a1d8b_Method">
    <vt:lpwstr>Standard</vt:lpwstr>
  </property>
  <property fmtid="{D5CDD505-2E9C-101B-9397-08002B2CF9AE}" pid="6" name="MSIP_Label_b22f7043-6caf-4431-9109-8eff758a1d8b_Name">
    <vt:lpwstr>Intern (DSS)</vt:lpwstr>
  </property>
  <property fmtid="{D5CDD505-2E9C-101B-9397-08002B2CF9AE}" pid="7" name="MSIP_Label_b22f7043-6caf-4431-9109-8eff758a1d8b_SiteId">
    <vt:lpwstr>f696e186-1c3b-44cd-bf76-5ace0e7007bd</vt:lpwstr>
  </property>
  <property fmtid="{D5CDD505-2E9C-101B-9397-08002B2CF9AE}" pid="8" name="MSIP_Label_b22f7043-6caf-4431-9109-8eff758a1d8b_ActionId">
    <vt:lpwstr>aaa1b4cd-0087-4d1d-942f-77331bf788e3</vt:lpwstr>
  </property>
  <property fmtid="{D5CDD505-2E9C-101B-9397-08002B2CF9AE}" pid="9" name="MSIP_Label_b22f7043-6caf-4431-9109-8eff758a1d8b_ContentBits">
    <vt:lpwstr>0</vt:lpwstr>
  </property>
</Properties>
</file>